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4"/>
  </p:notesMasterIdLst>
  <p:sldIdLst>
    <p:sldId id="259" r:id="rId2"/>
    <p:sldId id="570" r:id="rId3"/>
    <p:sldId id="261" r:id="rId4"/>
    <p:sldId id="262" r:id="rId5"/>
    <p:sldId id="265" r:id="rId6"/>
    <p:sldId id="263" r:id="rId7"/>
    <p:sldId id="266" r:id="rId8"/>
    <p:sldId id="573" r:id="rId9"/>
    <p:sldId id="565" r:id="rId10"/>
    <p:sldId id="552" r:id="rId11"/>
    <p:sldId id="278" r:id="rId12"/>
    <p:sldId id="264" r:id="rId13"/>
    <p:sldId id="571" r:id="rId14"/>
    <p:sldId id="574" r:id="rId15"/>
    <p:sldId id="267" r:id="rId16"/>
    <p:sldId id="567" r:id="rId17"/>
    <p:sldId id="568" r:id="rId18"/>
    <p:sldId id="575" r:id="rId19"/>
    <p:sldId id="576" r:id="rId20"/>
    <p:sldId id="577" r:id="rId21"/>
    <p:sldId id="578" r:id="rId22"/>
    <p:sldId id="572"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ＭＳ Ｐゴシック" panose="020B0600070205080204" pitchFamily="34" charset="-128"/>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eme Ruxton" initials="GR" lastIdx="1" clrIdx="0">
    <p:extLst>
      <p:ext uri="{19B8F6BF-5375-455C-9EA6-DF929625EA0E}">
        <p15:presenceInfo xmlns:p15="http://schemas.microsoft.com/office/powerpoint/2012/main" userId="S::gr41@st-andrews.ac.uk::dcb89a67-3ffb-460c-b8a8-8036a3140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88CBA-0BE7-4037-8248-DCF4AAC43337}" v="7" dt="2021-08-22T17:59:36.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4" autoAdjust="0"/>
    <p:restoredTop sz="92080" autoAdjust="0"/>
  </p:normalViewPr>
  <p:slideViewPr>
    <p:cSldViewPr snapToGrid="0">
      <p:cViewPr varScale="1">
        <p:scale>
          <a:sx n="71" d="100"/>
          <a:sy n="71" d="100"/>
        </p:scale>
        <p:origin x="16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Ruxton" userId="dcb89a67-3ffb-460c-b8a8-8036a3140594" providerId="ADAL" clId="{7EC88CBA-0BE7-4037-8248-DCF4AAC43337}"/>
    <pc:docChg chg="undo custSel addSld delSld modSld sldOrd">
      <pc:chgData name="Graeme Ruxton" userId="dcb89a67-3ffb-460c-b8a8-8036a3140594" providerId="ADAL" clId="{7EC88CBA-0BE7-4037-8248-DCF4AAC43337}" dt="2021-08-22T18:10:18.254" v="3971" actId="27636"/>
      <pc:docMkLst>
        <pc:docMk/>
      </pc:docMkLst>
      <pc:sldChg chg="modSp mod">
        <pc:chgData name="Graeme Ruxton" userId="dcb89a67-3ffb-460c-b8a8-8036a3140594" providerId="ADAL" clId="{7EC88CBA-0BE7-4037-8248-DCF4AAC43337}" dt="2021-08-22T17:29:01.732" v="3142" actId="255"/>
        <pc:sldMkLst>
          <pc:docMk/>
          <pc:sldMk cId="3182177161" sldId="259"/>
        </pc:sldMkLst>
        <pc:spChg chg="mod">
          <ac:chgData name="Graeme Ruxton" userId="dcb89a67-3ffb-460c-b8a8-8036a3140594" providerId="ADAL" clId="{7EC88CBA-0BE7-4037-8248-DCF4AAC43337}" dt="2021-08-22T17:29:01.732" v="3142" actId="255"/>
          <ac:spMkLst>
            <pc:docMk/>
            <pc:sldMk cId="3182177161" sldId="259"/>
            <ac:spMk id="6" creationId="{00000000-0000-0000-0000-000000000000}"/>
          </ac:spMkLst>
        </pc:spChg>
      </pc:sldChg>
      <pc:sldChg chg="del">
        <pc:chgData name="Graeme Ruxton" userId="dcb89a67-3ffb-460c-b8a8-8036a3140594" providerId="ADAL" clId="{7EC88CBA-0BE7-4037-8248-DCF4AAC43337}" dt="2021-08-22T16:24:58.175" v="70" actId="2696"/>
        <pc:sldMkLst>
          <pc:docMk/>
          <pc:sldMk cId="3507918627" sldId="260"/>
        </pc:sldMkLst>
      </pc:sldChg>
      <pc:sldChg chg="modSp mod">
        <pc:chgData name="Graeme Ruxton" userId="dcb89a67-3ffb-460c-b8a8-8036a3140594" providerId="ADAL" clId="{7EC88CBA-0BE7-4037-8248-DCF4AAC43337}" dt="2021-08-22T17:29:16.690" v="3143" actId="255"/>
        <pc:sldMkLst>
          <pc:docMk/>
          <pc:sldMk cId="0" sldId="261"/>
        </pc:sldMkLst>
        <pc:spChg chg="mod">
          <ac:chgData name="Graeme Ruxton" userId="dcb89a67-3ffb-460c-b8a8-8036a3140594" providerId="ADAL" clId="{7EC88CBA-0BE7-4037-8248-DCF4AAC43337}" dt="2021-08-22T17:29:16.690" v="3143" actId="255"/>
          <ac:spMkLst>
            <pc:docMk/>
            <pc:sldMk cId="0" sldId="261"/>
            <ac:spMk id="5123" creationId="{1859B2B5-B65C-444B-9D8F-5D6D6BCB97D3}"/>
          </ac:spMkLst>
        </pc:spChg>
      </pc:sldChg>
      <pc:sldChg chg="modSp mod">
        <pc:chgData name="Graeme Ruxton" userId="dcb89a67-3ffb-460c-b8a8-8036a3140594" providerId="ADAL" clId="{7EC88CBA-0BE7-4037-8248-DCF4AAC43337}" dt="2021-08-22T17:29:28.375" v="3144" actId="255"/>
        <pc:sldMkLst>
          <pc:docMk/>
          <pc:sldMk cId="1152781417" sldId="262"/>
        </pc:sldMkLst>
        <pc:spChg chg="mod">
          <ac:chgData name="Graeme Ruxton" userId="dcb89a67-3ffb-460c-b8a8-8036a3140594" providerId="ADAL" clId="{7EC88CBA-0BE7-4037-8248-DCF4AAC43337}" dt="2021-08-22T17:29:28.375" v="3144" actId="255"/>
          <ac:spMkLst>
            <pc:docMk/>
            <pc:sldMk cId="1152781417" sldId="262"/>
            <ac:spMk id="5123" creationId="{1859B2B5-B65C-444B-9D8F-5D6D6BCB97D3}"/>
          </ac:spMkLst>
        </pc:spChg>
      </pc:sldChg>
      <pc:sldChg chg="modSp mod">
        <pc:chgData name="Graeme Ruxton" userId="dcb89a67-3ffb-460c-b8a8-8036a3140594" providerId="ADAL" clId="{7EC88CBA-0BE7-4037-8248-DCF4AAC43337}" dt="2021-08-22T17:29:56.776" v="3145" actId="255"/>
        <pc:sldMkLst>
          <pc:docMk/>
          <pc:sldMk cId="3120758791" sldId="265"/>
        </pc:sldMkLst>
        <pc:spChg chg="mod">
          <ac:chgData name="Graeme Ruxton" userId="dcb89a67-3ffb-460c-b8a8-8036a3140594" providerId="ADAL" clId="{7EC88CBA-0BE7-4037-8248-DCF4AAC43337}" dt="2021-08-22T17:29:56.776" v="3145" actId="255"/>
          <ac:spMkLst>
            <pc:docMk/>
            <pc:sldMk cId="3120758791" sldId="265"/>
            <ac:spMk id="6" creationId="{440EA95C-A58F-4672-86EA-B63F87E226BE}"/>
          </ac:spMkLst>
        </pc:spChg>
      </pc:sldChg>
      <pc:sldChg chg="delSp modSp mod ord">
        <pc:chgData name="Graeme Ruxton" userId="dcb89a67-3ffb-460c-b8a8-8036a3140594" providerId="ADAL" clId="{7EC88CBA-0BE7-4037-8248-DCF4AAC43337}" dt="2021-08-22T17:59:58.523" v="3874"/>
        <pc:sldMkLst>
          <pc:docMk/>
          <pc:sldMk cId="3925251527" sldId="266"/>
        </pc:sldMkLst>
        <pc:spChg chg="mod">
          <ac:chgData name="Graeme Ruxton" userId="dcb89a67-3ffb-460c-b8a8-8036a3140594" providerId="ADAL" clId="{7EC88CBA-0BE7-4037-8248-DCF4AAC43337}" dt="2021-08-22T17:58:56.430" v="3862" actId="255"/>
          <ac:spMkLst>
            <pc:docMk/>
            <pc:sldMk cId="3925251527" sldId="266"/>
            <ac:spMk id="3" creationId="{BD3E10FE-042B-4B78-B743-3E5EF3E23F86}"/>
          </ac:spMkLst>
        </pc:spChg>
        <pc:spChg chg="del mod">
          <ac:chgData name="Graeme Ruxton" userId="dcb89a67-3ffb-460c-b8a8-8036a3140594" providerId="ADAL" clId="{7EC88CBA-0BE7-4037-8248-DCF4AAC43337}" dt="2021-08-22T17:59:58.523" v="3874"/>
          <ac:spMkLst>
            <pc:docMk/>
            <pc:sldMk cId="3925251527" sldId="266"/>
            <ac:spMk id="6" creationId="{261547F2-8087-4CE2-9FFE-2531D05DB516}"/>
          </ac:spMkLst>
        </pc:spChg>
      </pc:sldChg>
      <pc:sldChg chg="modSp mod">
        <pc:chgData name="Graeme Ruxton" userId="dcb89a67-3ffb-460c-b8a8-8036a3140594" providerId="ADAL" clId="{7EC88CBA-0BE7-4037-8248-DCF4AAC43337}" dt="2021-08-22T17:32:21.447" v="3199" actId="27636"/>
        <pc:sldMkLst>
          <pc:docMk/>
          <pc:sldMk cId="996121714" sldId="267"/>
        </pc:sldMkLst>
        <pc:spChg chg="mod">
          <ac:chgData name="Graeme Ruxton" userId="dcb89a67-3ffb-460c-b8a8-8036a3140594" providerId="ADAL" clId="{7EC88CBA-0BE7-4037-8248-DCF4AAC43337}" dt="2021-08-22T17:32:21.447" v="3199" actId="27636"/>
          <ac:spMkLst>
            <pc:docMk/>
            <pc:sldMk cId="996121714" sldId="267"/>
            <ac:spMk id="3" creationId="{15394EFB-C5F7-4F4A-9462-E936C7CC4B48}"/>
          </ac:spMkLst>
        </pc:spChg>
      </pc:sldChg>
      <pc:sldChg chg="modSp mod">
        <pc:chgData name="Graeme Ruxton" userId="dcb89a67-3ffb-460c-b8a8-8036a3140594" providerId="ADAL" clId="{7EC88CBA-0BE7-4037-8248-DCF4AAC43337}" dt="2021-08-22T16:29:21.257" v="193" actId="20577"/>
        <pc:sldMkLst>
          <pc:docMk/>
          <pc:sldMk cId="0" sldId="278"/>
        </pc:sldMkLst>
        <pc:spChg chg="mod">
          <ac:chgData name="Graeme Ruxton" userId="dcb89a67-3ffb-460c-b8a8-8036a3140594" providerId="ADAL" clId="{7EC88CBA-0BE7-4037-8248-DCF4AAC43337}" dt="2021-08-22T16:29:21.257" v="193" actId="20577"/>
          <ac:spMkLst>
            <pc:docMk/>
            <pc:sldMk cId="0" sldId="278"/>
            <ac:spMk id="10243" creationId="{CC9670CB-59A1-4456-8ACA-AAB37503EBC9}"/>
          </ac:spMkLst>
        </pc:spChg>
      </pc:sldChg>
      <pc:sldChg chg="modSp mod">
        <pc:chgData name="Graeme Ruxton" userId="dcb89a67-3ffb-460c-b8a8-8036a3140594" providerId="ADAL" clId="{7EC88CBA-0BE7-4037-8248-DCF4AAC43337}" dt="2021-08-22T17:31:30.163" v="3197" actId="255"/>
        <pc:sldMkLst>
          <pc:docMk/>
          <pc:sldMk cId="780867052" sldId="552"/>
        </pc:sldMkLst>
        <pc:spChg chg="mod">
          <ac:chgData name="Graeme Ruxton" userId="dcb89a67-3ffb-460c-b8a8-8036a3140594" providerId="ADAL" clId="{7EC88CBA-0BE7-4037-8248-DCF4AAC43337}" dt="2021-08-22T17:31:30.163" v="3197" actId="255"/>
          <ac:spMkLst>
            <pc:docMk/>
            <pc:sldMk cId="780867052" sldId="552"/>
            <ac:spMk id="3" creationId="{00000000-0000-0000-0000-000000000000}"/>
          </ac:spMkLst>
        </pc:spChg>
      </pc:sldChg>
      <pc:sldChg chg="addSp modSp mod">
        <pc:chgData name="Graeme Ruxton" userId="dcb89a67-3ffb-460c-b8a8-8036a3140594" providerId="ADAL" clId="{7EC88CBA-0BE7-4037-8248-DCF4AAC43337}" dt="2021-08-22T16:32:39.012" v="265" actId="207"/>
        <pc:sldMkLst>
          <pc:docMk/>
          <pc:sldMk cId="4221181693" sldId="568"/>
        </pc:sldMkLst>
        <pc:spChg chg="add mod">
          <ac:chgData name="Graeme Ruxton" userId="dcb89a67-3ffb-460c-b8a8-8036a3140594" providerId="ADAL" clId="{7EC88CBA-0BE7-4037-8248-DCF4AAC43337}" dt="2021-08-22T16:32:39.012" v="265" actId="207"/>
          <ac:spMkLst>
            <pc:docMk/>
            <pc:sldMk cId="4221181693" sldId="568"/>
            <ac:spMk id="2" creationId="{510CAD11-1AD7-4BD2-B6B5-FFE65BBCB995}"/>
          </ac:spMkLst>
        </pc:spChg>
      </pc:sldChg>
      <pc:sldChg chg="del">
        <pc:chgData name="Graeme Ruxton" userId="dcb89a67-3ffb-460c-b8a8-8036a3140594" providerId="ADAL" clId="{7EC88CBA-0BE7-4037-8248-DCF4AAC43337}" dt="2021-08-22T16:25:01.938" v="71" actId="2696"/>
        <pc:sldMkLst>
          <pc:docMk/>
          <pc:sldMk cId="735128766" sldId="569"/>
        </pc:sldMkLst>
      </pc:sldChg>
      <pc:sldChg chg="modSp mod">
        <pc:chgData name="Graeme Ruxton" userId="dcb89a67-3ffb-460c-b8a8-8036a3140594" providerId="ADAL" clId="{7EC88CBA-0BE7-4037-8248-DCF4AAC43337}" dt="2021-08-22T18:02:44.303" v="3904" actId="20577"/>
        <pc:sldMkLst>
          <pc:docMk/>
          <pc:sldMk cId="889451328" sldId="571"/>
        </pc:sldMkLst>
        <pc:spChg chg="mod">
          <ac:chgData name="Graeme Ruxton" userId="dcb89a67-3ffb-460c-b8a8-8036a3140594" providerId="ADAL" clId="{7EC88CBA-0BE7-4037-8248-DCF4AAC43337}" dt="2021-08-22T18:02:44.303" v="3904" actId="20577"/>
          <ac:spMkLst>
            <pc:docMk/>
            <pc:sldMk cId="889451328" sldId="571"/>
            <ac:spMk id="3" creationId="{B7AB5A86-2BD6-4F6E-95BC-2A1F8066C886}"/>
          </ac:spMkLst>
        </pc:spChg>
      </pc:sldChg>
      <pc:sldChg chg="modSp mod">
        <pc:chgData name="Graeme Ruxton" userId="dcb89a67-3ffb-460c-b8a8-8036a3140594" providerId="ADAL" clId="{7EC88CBA-0BE7-4037-8248-DCF4AAC43337}" dt="2021-08-22T18:10:18.254" v="3971" actId="27636"/>
        <pc:sldMkLst>
          <pc:docMk/>
          <pc:sldMk cId="183685809" sldId="572"/>
        </pc:sldMkLst>
        <pc:spChg chg="mod">
          <ac:chgData name="Graeme Ruxton" userId="dcb89a67-3ffb-460c-b8a8-8036a3140594" providerId="ADAL" clId="{7EC88CBA-0BE7-4037-8248-DCF4AAC43337}" dt="2021-08-22T17:55:41.145" v="3780" actId="207"/>
          <ac:spMkLst>
            <pc:docMk/>
            <pc:sldMk cId="183685809" sldId="572"/>
            <ac:spMk id="2" creationId="{7FC59ACD-D724-6841-B395-9E1E437347A6}"/>
          </ac:spMkLst>
        </pc:spChg>
        <pc:spChg chg="mod">
          <ac:chgData name="Graeme Ruxton" userId="dcb89a67-3ffb-460c-b8a8-8036a3140594" providerId="ADAL" clId="{7EC88CBA-0BE7-4037-8248-DCF4AAC43337}" dt="2021-08-22T18:10:18.254" v="3971" actId="27636"/>
          <ac:spMkLst>
            <pc:docMk/>
            <pc:sldMk cId="183685809" sldId="572"/>
            <ac:spMk id="3" creationId="{99A7D56E-0632-8644-B2CE-0AA4CD08E377}"/>
          </ac:spMkLst>
        </pc:spChg>
      </pc:sldChg>
      <pc:sldChg chg="modSp mod">
        <pc:chgData name="Graeme Ruxton" userId="dcb89a67-3ffb-460c-b8a8-8036a3140594" providerId="ADAL" clId="{7EC88CBA-0BE7-4037-8248-DCF4AAC43337}" dt="2021-08-22T16:18:39.512" v="69" actId="20577"/>
        <pc:sldMkLst>
          <pc:docMk/>
          <pc:sldMk cId="1635081096" sldId="573"/>
        </pc:sldMkLst>
        <pc:spChg chg="mod">
          <ac:chgData name="Graeme Ruxton" userId="dcb89a67-3ffb-460c-b8a8-8036a3140594" providerId="ADAL" clId="{7EC88CBA-0BE7-4037-8248-DCF4AAC43337}" dt="2021-08-22T16:18:39.512" v="69" actId="20577"/>
          <ac:spMkLst>
            <pc:docMk/>
            <pc:sldMk cId="1635081096" sldId="573"/>
            <ac:spMk id="6" creationId="{C01F19B3-6085-4E38-911D-B93ABEA3B1E3}"/>
          </ac:spMkLst>
        </pc:spChg>
      </pc:sldChg>
      <pc:sldChg chg="addSp modSp new mod">
        <pc:chgData name="Graeme Ruxton" userId="dcb89a67-3ffb-460c-b8a8-8036a3140594" providerId="ADAL" clId="{7EC88CBA-0BE7-4037-8248-DCF4AAC43337}" dt="2021-08-22T16:40:37.800" v="352" actId="207"/>
        <pc:sldMkLst>
          <pc:docMk/>
          <pc:sldMk cId="2240901019" sldId="575"/>
        </pc:sldMkLst>
        <pc:spChg chg="add mod">
          <ac:chgData name="Graeme Ruxton" userId="dcb89a67-3ffb-460c-b8a8-8036a3140594" providerId="ADAL" clId="{7EC88CBA-0BE7-4037-8248-DCF4AAC43337}" dt="2021-08-22T16:40:37.800" v="352" actId="207"/>
          <ac:spMkLst>
            <pc:docMk/>
            <pc:sldMk cId="2240901019" sldId="575"/>
            <ac:spMk id="2" creationId="{C6C7984D-78FB-4D24-9ACD-C05E6A3F6561}"/>
          </ac:spMkLst>
        </pc:spChg>
      </pc:sldChg>
      <pc:sldChg chg="addSp modSp new mod">
        <pc:chgData name="Graeme Ruxton" userId="dcb89a67-3ffb-460c-b8a8-8036a3140594" providerId="ADAL" clId="{7EC88CBA-0BE7-4037-8248-DCF4AAC43337}" dt="2021-08-22T17:01:23.749" v="1859" actId="12"/>
        <pc:sldMkLst>
          <pc:docMk/>
          <pc:sldMk cId="313362669" sldId="576"/>
        </pc:sldMkLst>
        <pc:spChg chg="add mod">
          <ac:chgData name="Graeme Ruxton" userId="dcb89a67-3ffb-460c-b8a8-8036a3140594" providerId="ADAL" clId="{7EC88CBA-0BE7-4037-8248-DCF4AAC43337}" dt="2021-08-22T17:01:23.749" v="1859" actId="12"/>
          <ac:spMkLst>
            <pc:docMk/>
            <pc:sldMk cId="313362669" sldId="576"/>
            <ac:spMk id="2" creationId="{6494442E-C71C-4D58-A66C-B3BBDDD960B9}"/>
          </ac:spMkLst>
        </pc:spChg>
      </pc:sldChg>
      <pc:sldChg chg="addSp modSp new mod">
        <pc:chgData name="Graeme Ruxton" userId="dcb89a67-3ffb-460c-b8a8-8036a3140594" providerId="ADAL" clId="{7EC88CBA-0BE7-4037-8248-DCF4AAC43337}" dt="2021-08-22T18:05:16.181" v="3908" actId="20577"/>
        <pc:sldMkLst>
          <pc:docMk/>
          <pc:sldMk cId="1406627578" sldId="577"/>
        </pc:sldMkLst>
        <pc:spChg chg="add mod">
          <ac:chgData name="Graeme Ruxton" userId="dcb89a67-3ffb-460c-b8a8-8036a3140594" providerId="ADAL" clId="{7EC88CBA-0BE7-4037-8248-DCF4AAC43337}" dt="2021-08-22T18:05:16.181" v="3908" actId="20577"/>
          <ac:spMkLst>
            <pc:docMk/>
            <pc:sldMk cId="1406627578" sldId="577"/>
            <ac:spMk id="2" creationId="{D87C3EF6-2D64-4F0B-9E75-03DABF06367B}"/>
          </ac:spMkLst>
        </pc:spChg>
      </pc:sldChg>
      <pc:sldChg chg="addSp modSp new mod addCm delCm">
        <pc:chgData name="Graeme Ruxton" userId="dcb89a67-3ffb-460c-b8a8-8036a3140594" providerId="ADAL" clId="{7EC88CBA-0BE7-4037-8248-DCF4AAC43337}" dt="2021-08-22T17:36:53.720" v="3369" actId="207"/>
        <pc:sldMkLst>
          <pc:docMk/>
          <pc:sldMk cId="327628381" sldId="578"/>
        </pc:sldMkLst>
        <pc:spChg chg="add mod">
          <ac:chgData name="Graeme Ruxton" userId="dcb89a67-3ffb-460c-b8a8-8036a3140594" providerId="ADAL" clId="{7EC88CBA-0BE7-4037-8248-DCF4AAC43337}" dt="2021-08-22T17:36:53.720" v="3369" actId="207"/>
          <ac:spMkLst>
            <pc:docMk/>
            <pc:sldMk cId="327628381" sldId="578"/>
            <ac:spMk id="2" creationId="{F0F097E3-2949-443E-AB63-A722C3B1C8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4CE06-1E5E-4302-B4FF-9296396BAE76}" type="datetimeFigureOut">
              <a:rPr lang="en-GB" smtClean="0"/>
              <a:t>23/08/2021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4A81A-D2B5-41FF-B633-62F7C579D60A}" type="slidenum">
              <a:rPr lang="en-GB" smtClean="0"/>
              <a:t>‹#›</a:t>
            </a:fld>
            <a:endParaRPr lang="en-GB"/>
          </a:p>
        </p:txBody>
      </p:sp>
    </p:spTree>
    <p:extLst>
      <p:ext uri="{BB962C8B-B14F-4D97-AF65-F5344CB8AC3E}">
        <p14:creationId xmlns:p14="http://schemas.microsoft.com/office/powerpoint/2010/main" val="374132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https://</a:t>
            </a:r>
            <a:r>
              <a:rPr lang="en-GB" sz="1200" b="0" i="0" u="none" strike="noStrike" kern="1200" dirty="0" err="1">
                <a:solidFill>
                  <a:schemeClr val="tx1"/>
                </a:solidFill>
                <a:effectLst/>
                <a:latin typeface="+mn-lt"/>
                <a:ea typeface="+mn-ea"/>
                <a:cs typeface="+mn-cs"/>
              </a:rPr>
              <a:t>mms.st-andrews.ac.uk</a:t>
            </a:r>
            <a:r>
              <a:rPr lang="en-GB" sz="1200" b="0" i="0" u="none" strike="noStrike" kern="1200" dirty="0">
                <a:solidFill>
                  <a:schemeClr val="tx1"/>
                </a:solidFill>
                <a:effectLst/>
                <a:latin typeface="+mn-lt"/>
                <a:ea typeface="+mn-ea"/>
                <a:cs typeface="+mn-cs"/>
              </a:rPr>
              <a:t>/mms/unit/40SCBIOL/</a:t>
            </a:r>
            <a:r>
              <a:rPr lang="en-GB" sz="1200" b="0" i="0" u="none" strike="noStrike" kern="1200" dirty="0" err="1">
                <a:solidFill>
                  <a:schemeClr val="tx1"/>
                </a:solidFill>
                <a:effectLst/>
                <a:latin typeface="+mn-lt"/>
                <a:ea typeface="+mn-ea"/>
                <a:cs typeface="+mn-cs"/>
              </a:rPr>
              <a:t>AcademicMisconduct</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Plagiarism: You have been issued a Written Warning over Academic Misconduct, for Plagiarism in &lt;item of work&gt;</a:t>
            </a:r>
          </a:p>
          <a:p>
            <a:r>
              <a:rPr lang="en-GB" sz="1200" b="0" i="0" u="none" strike="noStrike" kern="1200" dirty="0">
                <a:solidFill>
                  <a:schemeClr val="tx1"/>
                </a:solidFill>
                <a:effectLst/>
                <a:latin typeface="+mn-lt"/>
                <a:ea typeface="+mn-ea"/>
                <a:cs typeface="+mn-cs"/>
              </a:rPr>
              <a:t> Multiple Submission: You have been issued a Written Warning over Academic Misconduct, for Multiple Submission in &lt;item of work&gt;</a:t>
            </a:r>
          </a:p>
          <a:p>
            <a:r>
              <a:rPr lang="en-GB" sz="1200" b="0" i="0" u="none" strike="noStrike" kern="1200" dirty="0">
                <a:solidFill>
                  <a:schemeClr val="tx1"/>
                </a:solidFill>
                <a:effectLst/>
                <a:latin typeface="+mn-lt"/>
                <a:ea typeface="+mn-ea"/>
                <a:cs typeface="+mn-cs"/>
              </a:rPr>
              <a:t> Falsification: You have been issued a Written Warning over Academic Misconduct, for Falsification in &lt;item of work&gt;</a:t>
            </a:r>
          </a:p>
          <a:p>
            <a:r>
              <a:rPr lang="en-GB" sz="1200" b="0" i="0" u="none" strike="noStrike" kern="1200" dirty="0">
                <a:solidFill>
                  <a:schemeClr val="tx1"/>
                </a:solidFill>
                <a:effectLst/>
                <a:latin typeface="+mn-lt"/>
                <a:ea typeface="+mn-ea"/>
                <a:cs typeface="+mn-cs"/>
              </a:rPr>
              <a:t> False Citation: You have been issued a Written Warning over Academic Misconduct, for False Citation in &lt;item of work&gt;</a:t>
            </a:r>
          </a:p>
          <a:p>
            <a:r>
              <a:rPr lang="en-GB" sz="1200" b="0" i="0" u="none" strike="noStrike" kern="1200" dirty="0">
                <a:solidFill>
                  <a:schemeClr val="tx1"/>
                </a:solidFill>
                <a:effectLst/>
                <a:latin typeface="+mn-lt"/>
                <a:ea typeface="+mn-ea"/>
                <a:cs typeface="+mn-cs"/>
              </a:rPr>
              <a:t> Misconduct in Exams: You have been issued a Written Warning over Academic Misconduct, for Misconduct in Exams/Class Tests in &lt;item of work&gt;</a:t>
            </a:r>
          </a:p>
          <a:p>
            <a:r>
              <a:rPr lang="en-GB" sz="1200" b="0" i="0" u="none" strike="noStrike" kern="1200" dirty="0">
                <a:solidFill>
                  <a:schemeClr val="tx1"/>
                </a:solidFill>
                <a:effectLst/>
                <a:latin typeface="+mn-lt"/>
                <a:ea typeface="+mn-ea"/>
                <a:cs typeface="+mn-cs"/>
              </a:rPr>
              <a:t> Aiding and Abetting: You have been issued a Written Warning over Academic Misconduct, for Aiding and Abetting in &lt;item of work&gt;</a:t>
            </a:r>
          </a:p>
          <a:p>
            <a:r>
              <a:rPr lang="en-GB" sz="1200" b="0" i="0" u="none" strike="noStrike" kern="1200" dirty="0">
                <a:solidFill>
                  <a:schemeClr val="tx1"/>
                </a:solidFill>
                <a:effectLst/>
                <a:latin typeface="+mn-lt"/>
                <a:ea typeface="+mn-ea"/>
                <a:cs typeface="+mn-cs"/>
              </a:rPr>
              <a:t> Coercion: You have been issued a Written Warning over Academic Misconduct, for Coercion in &lt;item of work&gt;</a:t>
            </a:r>
          </a:p>
          <a:p>
            <a:r>
              <a:rPr lang="en-GB" sz="1200" b="0" i="0" u="none" strike="noStrike" kern="1200" dirty="0">
                <a:solidFill>
                  <a:schemeClr val="tx1"/>
                </a:solidFill>
                <a:effectLst/>
                <a:latin typeface="+mn-lt"/>
                <a:ea typeface="+mn-ea"/>
                <a:cs typeface="+mn-cs"/>
              </a:rPr>
              <a:t> Contract Cheating: You have been issued a Written Warning over Academic Misconduct, for Contract cheating in &lt;item of work&gt;</a:t>
            </a:r>
          </a:p>
          <a:p>
            <a:endParaRPr lang="en-US" dirty="0"/>
          </a:p>
        </p:txBody>
      </p:sp>
      <p:sp>
        <p:nvSpPr>
          <p:cNvPr id="4" name="Slide Number Placeholder 3"/>
          <p:cNvSpPr>
            <a:spLocks noGrp="1"/>
          </p:cNvSpPr>
          <p:nvPr>
            <p:ph type="sldNum" sz="quarter" idx="5"/>
          </p:nvPr>
        </p:nvSpPr>
        <p:spPr/>
        <p:txBody>
          <a:bodyPr/>
          <a:lstStyle/>
          <a:p>
            <a:fld id="{1564A81A-D2B5-41FF-B633-62F7C579D60A}" type="slidenum">
              <a:rPr lang="en-GB" smtClean="0"/>
              <a:t>5</a:t>
            </a:fld>
            <a:endParaRPr lang="en-GB"/>
          </a:p>
        </p:txBody>
      </p:sp>
    </p:spTree>
    <p:extLst>
      <p:ext uri="{BB962C8B-B14F-4D97-AF65-F5344CB8AC3E}">
        <p14:creationId xmlns:p14="http://schemas.microsoft.com/office/powerpoint/2010/main" val="111064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information (including notes in any format, books, electronically stored data or illegitimately annotated copies of dictionaries, set texts, annotations made on or concealed on parts of a student’s body, etc) into an examination venue (including toilets etc), except where such items are left in an area designated by an invigilator, irrespective of whether or not any use was made of the item(s)</a:t>
            </a:r>
          </a:p>
        </p:txBody>
      </p:sp>
      <p:sp>
        <p:nvSpPr>
          <p:cNvPr id="4" name="Slide Number Placeholder 3"/>
          <p:cNvSpPr>
            <a:spLocks noGrp="1"/>
          </p:cNvSpPr>
          <p:nvPr>
            <p:ph type="sldNum" sz="quarter" idx="5"/>
          </p:nvPr>
        </p:nvSpPr>
        <p:spPr/>
        <p:txBody>
          <a:bodyPr/>
          <a:lstStyle/>
          <a:p>
            <a:fld id="{1564A81A-D2B5-41FF-B633-62F7C579D60A}" type="slidenum">
              <a:rPr lang="en-GB" smtClean="0"/>
              <a:t>12</a:t>
            </a:fld>
            <a:endParaRPr lang="en-GB"/>
          </a:p>
        </p:txBody>
      </p:sp>
    </p:spTree>
    <p:extLst>
      <p:ext uri="{BB962C8B-B14F-4D97-AF65-F5344CB8AC3E}">
        <p14:creationId xmlns:p14="http://schemas.microsoft.com/office/powerpoint/2010/main" val="138253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information (including notes in any format, books, electronically stored data or illegitimately annotated copies of dictionaries, set texts, annotations made on or concealed on parts of a student’s body, etc) into an examination venue (including toilets etc), except where such items are left in an area designated by an invigilator, irrespective of whether or not any use was made of the item(s)</a:t>
            </a:r>
          </a:p>
        </p:txBody>
      </p:sp>
      <p:sp>
        <p:nvSpPr>
          <p:cNvPr id="4" name="Slide Number Placeholder 3"/>
          <p:cNvSpPr>
            <a:spLocks noGrp="1"/>
          </p:cNvSpPr>
          <p:nvPr>
            <p:ph type="sldNum" sz="quarter" idx="5"/>
          </p:nvPr>
        </p:nvSpPr>
        <p:spPr/>
        <p:txBody>
          <a:bodyPr/>
          <a:lstStyle/>
          <a:p>
            <a:fld id="{1564A81A-D2B5-41FF-B633-62F7C579D60A}" type="slidenum">
              <a:rPr lang="en-GB" smtClean="0"/>
              <a:t>13</a:t>
            </a:fld>
            <a:endParaRPr lang="en-GB"/>
          </a:p>
        </p:txBody>
      </p:sp>
    </p:spTree>
    <p:extLst>
      <p:ext uri="{BB962C8B-B14F-4D97-AF65-F5344CB8AC3E}">
        <p14:creationId xmlns:p14="http://schemas.microsoft.com/office/powerpoint/2010/main" val="48363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information (including notes in any format, books, electronically stored data or illegitimately annotated copies of dictionaries, set texts, annotations made on or concealed on parts of a student’s body, etc) into an examination venue (including toilets etc), except where such items are left in an area designated by an invigilator, irrespective of whether or not any use was made of the item(s)</a:t>
            </a:r>
          </a:p>
        </p:txBody>
      </p:sp>
      <p:sp>
        <p:nvSpPr>
          <p:cNvPr id="4" name="Slide Number Placeholder 3"/>
          <p:cNvSpPr>
            <a:spLocks noGrp="1"/>
          </p:cNvSpPr>
          <p:nvPr>
            <p:ph type="sldNum" sz="quarter" idx="5"/>
          </p:nvPr>
        </p:nvSpPr>
        <p:spPr/>
        <p:txBody>
          <a:bodyPr/>
          <a:lstStyle/>
          <a:p>
            <a:fld id="{1564A81A-D2B5-41FF-B633-62F7C579D60A}" type="slidenum">
              <a:rPr lang="en-GB" smtClean="0"/>
              <a:t>14</a:t>
            </a:fld>
            <a:endParaRPr lang="en-GB"/>
          </a:p>
        </p:txBody>
      </p:sp>
    </p:spTree>
    <p:extLst>
      <p:ext uri="{BB962C8B-B14F-4D97-AF65-F5344CB8AC3E}">
        <p14:creationId xmlns:p14="http://schemas.microsoft.com/office/powerpoint/2010/main" val="381787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asking a friend, family member, or another individual to complete any aspect of assessed work is considered as contract cheating as a student is contracting that work out to a third party to complete it on their behalf.</a:t>
            </a:r>
          </a:p>
        </p:txBody>
      </p:sp>
      <p:sp>
        <p:nvSpPr>
          <p:cNvPr id="4" name="Slide Number Placeholder 3"/>
          <p:cNvSpPr>
            <a:spLocks noGrp="1"/>
          </p:cNvSpPr>
          <p:nvPr>
            <p:ph type="sldNum" sz="quarter" idx="5"/>
          </p:nvPr>
        </p:nvSpPr>
        <p:spPr/>
        <p:txBody>
          <a:bodyPr/>
          <a:lstStyle/>
          <a:p>
            <a:fld id="{1564A81A-D2B5-41FF-B633-62F7C579D60A}" type="slidenum">
              <a:rPr lang="en-GB" smtClean="0"/>
              <a:t>15</a:t>
            </a:fld>
            <a:endParaRPr lang="en-GB"/>
          </a:p>
        </p:txBody>
      </p:sp>
    </p:spTree>
    <p:extLst>
      <p:ext uri="{BB962C8B-B14F-4D97-AF65-F5344CB8AC3E}">
        <p14:creationId xmlns:p14="http://schemas.microsoft.com/office/powerpoint/2010/main" val="108050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3CDFD6-C5EA-46BE-98EB-3536F166B1F5}"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323145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3CDFD6-C5EA-46BE-98EB-3536F166B1F5}"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22715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3CDFD6-C5EA-46BE-98EB-3536F166B1F5}"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225756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3CDFD6-C5EA-46BE-98EB-3536F166B1F5}"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220330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CDFD6-C5EA-46BE-98EB-3536F166B1F5}" type="datetimeFigureOut">
              <a:rPr lang="en-GB" smtClean="0"/>
              <a:t>23/08/2021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360154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3CDFD6-C5EA-46BE-98EB-3536F166B1F5}"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120805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3CDFD6-C5EA-46BE-98EB-3536F166B1F5}" type="datetimeFigureOut">
              <a:rPr lang="en-GB" smtClean="0"/>
              <a:t>23/08/2021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139588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3CDFD6-C5EA-46BE-98EB-3536F166B1F5}" type="datetimeFigureOut">
              <a:rPr lang="en-GB" smtClean="0"/>
              <a:t>23/08/2021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303267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CDFD6-C5EA-46BE-98EB-3536F166B1F5}" type="datetimeFigureOut">
              <a:rPr lang="en-GB" smtClean="0"/>
              <a:t>23/08/2021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355613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CDFD6-C5EA-46BE-98EB-3536F166B1F5}"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256245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CDFD6-C5EA-46BE-98EB-3536F166B1F5}" type="datetimeFigureOut">
              <a:rPr lang="en-GB" smtClean="0"/>
              <a:t>23/08/2021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D72D9-D15D-4802-907D-52B91C1CAC6B}" type="slidenum">
              <a:rPr lang="en-GB" smtClean="0"/>
              <a:t>‹#›</a:t>
            </a:fld>
            <a:endParaRPr lang="en-GB"/>
          </a:p>
        </p:txBody>
      </p:sp>
    </p:spTree>
    <p:extLst>
      <p:ext uri="{BB962C8B-B14F-4D97-AF65-F5344CB8AC3E}">
        <p14:creationId xmlns:p14="http://schemas.microsoft.com/office/powerpoint/2010/main" val="70454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CDFD6-C5EA-46BE-98EB-3536F166B1F5}" type="datetimeFigureOut">
              <a:rPr lang="en-GB" smtClean="0"/>
              <a:t>23/08/2021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D72D9-D15D-4802-907D-52B91C1CAC6B}" type="slidenum">
              <a:rPr lang="en-GB" smtClean="0"/>
              <a:t>‹#›</a:t>
            </a:fld>
            <a:endParaRPr lang="en-GB"/>
          </a:p>
        </p:txBody>
      </p:sp>
    </p:spTree>
    <p:extLst>
      <p:ext uri="{BB962C8B-B14F-4D97-AF65-F5344CB8AC3E}">
        <p14:creationId xmlns:p14="http://schemas.microsoft.com/office/powerpoint/2010/main" val="4212925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ndrews.ac.uk/exams/remote-exa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st-andrews.ac.uk/policy/academic-policies-assessment-examination-and-award-examination-rules/online-examinatio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620688"/>
            <a:ext cx="7772400" cy="1470025"/>
          </a:xfrm>
        </p:spPr>
        <p:txBody>
          <a:bodyPr>
            <a:normAutofit/>
          </a:bodyPr>
          <a:lstStyle/>
          <a:p>
            <a:r>
              <a:rPr lang="en-GB" sz="4000" dirty="0"/>
              <a:t>Good Academic Practice</a:t>
            </a:r>
            <a:br>
              <a:rPr lang="en-GB" sz="4000" dirty="0"/>
            </a:br>
            <a:endParaRPr lang="en-GB" sz="3600" dirty="0"/>
          </a:p>
        </p:txBody>
      </p:sp>
      <p:sp>
        <p:nvSpPr>
          <p:cNvPr id="6" name="Subtitle 2"/>
          <p:cNvSpPr>
            <a:spLocks noGrp="1"/>
          </p:cNvSpPr>
          <p:nvPr>
            <p:ph type="subTitle" idx="1"/>
          </p:nvPr>
        </p:nvSpPr>
        <p:spPr>
          <a:xfrm>
            <a:off x="1373696" y="2204864"/>
            <a:ext cx="6400800" cy="1752600"/>
          </a:xfrm>
        </p:spPr>
        <p:txBody>
          <a:bodyPr>
            <a:noAutofit/>
          </a:bodyPr>
          <a:lstStyle/>
          <a:p>
            <a:r>
              <a:rPr lang="en-GB" dirty="0">
                <a:solidFill>
                  <a:schemeClr val="tx1"/>
                </a:solidFill>
              </a:rPr>
              <a:t>Prof. Graeme Ruxton</a:t>
            </a:r>
          </a:p>
          <a:p>
            <a:r>
              <a:rPr lang="en-GB" dirty="0">
                <a:solidFill>
                  <a:schemeClr val="tx1"/>
                </a:solidFill>
              </a:rPr>
              <a:t>Academic Misconduct Officer for </a:t>
            </a:r>
          </a:p>
          <a:p>
            <a:r>
              <a:rPr lang="en-GB" dirty="0">
                <a:solidFill>
                  <a:schemeClr val="tx1"/>
                </a:solidFill>
              </a:rPr>
              <a:t>School of Biology</a:t>
            </a:r>
          </a:p>
          <a:p>
            <a:r>
              <a:rPr lang="en-GB" dirty="0">
                <a:solidFill>
                  <a:schemeClr val="tx1"/>
                </a:solidFill>
              </a:rPr>
              <a:t>gr41@st-andrews.ac.uk</a:t>
            </a:r>
          </a:p>
        </p:txBody>
      </p:sp>
      <p:cxnSp>
        <p:nvCxnSpPr>
          <p:cNvPr id="7" name="Straight Connector 6"/>
          <p:cNvCxnSpPr/>
          <p:nvPr/>
        </p:nvCxnSpPr>
        <p:spPr>
          <a:xfrm flipV="1">
            <a:off x="1778000" y="1371600"/>
            <a:ext cx="5537200" cy="1270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82177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7968"/>
            <a:ext cx="8229600" cy="4525963"/>
          </a:xfrm>
        </p:spPr>
        <p:txBody>
          <a:bodyPr>
            <a:noAutofit/>
          </a:bodyPr>
          <a:lstStyle/>
          <a:p>
            <a:pPr marL="342900" marR="0" lvl="0" indent="-342900" algn="l" defTabSz="914400" rtl="0" eaLnBrk="1" fontAlgn="base" latinLnBrk="0" hangingPunct="1">
              <a:lnSpc>
                <a:spcPct val="100000"/>
              </a:lnSpc>
              <a:spcBef>
                <a:spcPct val="0"/>
              </a:spcBef>
              <a:spcAft>
                <a:spcPct val="0"/>
              </a:spcAft>
              <a:buClrTx/>
              <a:buSzTx/>
              <a:tabLst/>
              <a:defRPr/>
            </a:pPr>
            <a:r>
              <a:rPr lang="en-GB" sz="2800" dirty="0">
                <a:effectLst/>
                <a:latin typeface="+mj-lt"/>
                <a:ea typeface="ＭＳ Ｐゴシック" charset="0"/>
                <a:cs typeface="ＭＳ Ｐゴシック" charset="0"/>
              </a:rPr>
              <a:t>In the process of writing NEVER EVER be tempted to cut and paste information or text from other documents or webpages into your work – </a:t>
            </a:r>
            <a:r>
              <a:rPr lang="en-GB" sz="2800" u="sng" dirty="0">
                <a:effectLst/>
                <a:latin typeface="+mj-lt"/>
                <a:ea typeface="ＭＳ Ｐゴシック" charset="0"/>
                <a:cs typeface="ＭＳ Ｐゴシック" charset="0"/>
              </a:rPr>
              <a:t>including teaching materials </a:t>
            </a:r>
            <a:r>
              <a:rPr lang="en-GB" sz="2800" dirty="0">
                <a:effectLst/>
                <a:latin typeface="+mj-lt"/>
                <a:ea typeface="ＭＳ Ｐゴシック" charset="0"/>
                <a:cs typeface="ＭＳ Ｐゴシック" charset="0"/>
              </a:rPr>
              <a:t>- even if the intention is to rewrite it in your own words later.</a:t>
            </a:r>
          </a:p>
          <a:p>
            <a:pPr marL="0" marR="0" lvl="0" indent="0" algn="l" defTabSz="914400" rtl="0" eaLnBrk="1" fontAlgn="base" latinLnBrk="0" hangingPunct="1">
              <a:lnSpc>
                <a:spcPct val="100000"/>
              </a:lnSpc>
              <a:spcBef>
                <a:spcPct val="0"/>
              </a:spcBef>
              <a:spcAft>
                <a:spcPct val="0"/>
              </a:spcAft>
              <a:buClrTx/>
              <a:buSzTx/>
              <a:buNone/>
              <a:tabLst/>
              <a:defRPr/>
            </a:pPr>
            <a:endParaRPr lang="en-GB" sz="2800" dirty="0">
              <a:effectLst/>
              <a:latin typeface="+mj-lt"/>
              <a:ea typeface="ＭＳ Ｐゴシック" charset="0"/>
              <a:cs typeface="ＭＳ Ｐゴシック" charset="0"/>
            </a:endParaRPr>
          </a:p>
          <a:p>
            <a:pPr marL="342900" marR="0" lvl="0" indent="-342900" algn="l" defTabSz="914400" rtl="0" eaLnBrk="1" fontAlgn="base" latinLnBrk="0" hangingPunct="1">
              <a:lnSpc>
                <a:spcPct val="100000"/>
              </a:lnSpc>
              <a:spcBef>
                <a:spcPct val="0"/>
              </a:spcBef>
              <a:spcAft>
                <a:spcPct val="0"/>
              </a:spcAft>
              <a:buClrTx/>
              <a:buSzTx/>
              <a:tabLst/>
              <a:defRPr/>
            </a:pPr>
            <a:r>
              <a:rPr lang="en-GB" sz="2800" dirty="0">
                <a:effectLst/>
                <a:latin typeface="+mj-lt"/>
                <a:ea typeface="ＭＳ Ｐゴシック" charset="0"/>
                <a:cs typeface="ＭＳ Ｐゴシック" charset="0"/>
              </a:rPr>
              <a:t>There is a real risk that you forget to do so or forget which bits of the document are your own words or those of another writer.</a:t>
            </a:r>
          </a:p>
          <a:p>
            <a:pPr marL="342900" marR="0" lvl="0" indent="-342900" algn="l" defTabSz="914400" rtl="0" eaLnBrk="1" fontAlgn="base" latinLnBrk="0" hangingPunct="1">
              <a:lnSpc>
                <a:spcPct val="100000"/>
              </a:lnSpc>
              <a:spcBef>
                <a:spcPct val="0"/>
              </a:spcBef>
              <a:spcAft>
                <a:spcPct val="0"/>
              </a:spcAft>
              <a:buClrTx/>
              <a:buSzTx/>
              <a:tabLst/>
              <a:defRPr/>
            </a:pPr>
            <a:endParaRPr lang="en-GB" sz="2800" dirty="0">
              <a:latin typeface="+mj-lt"/>
              <a:ea typeface="ＭＳ Ｐゴシック" charset="0"/>
              <a:cs typeface="ＭＳ Ｐゴシック" charset="0"/>
            </a:endParaRPr>
          </a:p>
          <a:p>
            <a:pPr marL="342900" marR="0" lvl="0" indent="-342900" algn="l" defTabSz="914400" rtl="0" eaLnBrk="1" fontAlgn="base" latinLnBrk="0" hangingPunct="1">
              <a:lnSpc>
                <a:spcPct val="100000"/>
              </a:lnSpc>
              <a:spcBef>
                <a:spcPct val="0"/>
              </a:spcBef>
              <a:spcAft>
                <a:spcPct val="0"/>
              </a:spcAft>
              <a:buClrTx/>
              <a:buSzTx/>
              <a:tabLst/>
              <a:defRPr/>
            </a:pPr>
            <a:r>
              <a:rPr lang="en-GB" sz="2800" dirty="0">
                <a:effectLst/>
                <a:latin typeface="+mj-lt"/>
                <a:ea typeface="ＭＳ Ｐゴシック" charset="0"/>
                <a:cs typeface="ＭＳ Ｐゴシック" charset="0"/>
              </a:rPr>
              <a:t>You can’t over-cite, always acknowledge others work.</a:t>
            </a:r>
          </a:p>
        </p:txBody>
      </p:sp>
      <p:sp>
        <p:nvSpPr>
          <p:cNvPr id="4" name="Title 1">
            <a:extLst>
              <a:ext uri="{FF2B5EF4-FFF2-40B4-BE49-F238E27FC236}">
                <a16:creationId xmlns:a16="http://schemas.microsoft.com/office/drawing/2014/main" id="{14BB4F9B-2AC1-4A10-B2B2-6B6DA822BC83}"/>
              </a:ext>
            </a:extLst>
          </p:cNvPr>
          <p:cNvSpPr>
            <a:spLocks noGrp="1"/>
          </p:cNvSpPr>
          <p:nvPr>
            <p:ph type="title"/>
          </p:nvPr>
        </p:nvSpPr>
        <p:spPr>
          <a:xfrm>
            <a:off x="-108520" y="-54768"/>
            <a:ext cx="9433048" cy="819472"/>
          </a:xfrm>
          <a:ln w="38100">
            <a:noFill/>
          </a:ln>
        </p:spPr>
        <p:txBody>
          <a:bodyPr>
            <a:normAutofit/>
          </a:bodyPr>
          <a:lstStyle/>
          <a:p>
            <a:r>
              <a:rPr lang="en-GB" sz="3200" b="1" dirty="0"/>
              <a:t>Avoiding plagiarism</a:t>
            </a:r>
          </a:p>
        </p:txBody>
      </p:sp>
      <p:cxnSp>
        <p:nvCxnSpPr>
          <p:cNvPr id="5" name="Straight Connector 4">
            <a:extLst>
              <a:ext uri="{FF2B5EF4-FFF2-40B4-BE49-F238E27FC236}">
                <a16:creationId xmlns:a16="http://schemas.microsoft.com/office/drawing/2014/main" id="{227679BB-C48B-4803-AEA7-2F1B0949BB98}"/>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80867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CC9670CB-59A1-4456-8ACA-AAB37503EBC9}"/>
              </a:ext>
            </a:extLst>
          </p:cNvPr>
          <p:cNvSpPr>
            <a:spLocks noGrp="1" noChangeArrowheads="1"/>
          </p:cNvSpPr>
          <p:nvPr>
            <p:ph type="body" idx="1"/>
          </p:nvPr>
        </p:nvSpPr>
        <p:spPr>
          <a:xfrm>
            <a:off x="0" y="1658095"/>
            <a:ext cx="8856663" cy="4400550"/>
          </a:xfrm>
        </p:spPr>
        <p:txBody>
          <a:bodyPr>
            <a:normAutofit fontScale="85000" lnSpcReduction="20000"/>
          </a:bodyPr>
          <a:lstStyle/>
          <a:p>
            <a:pPr eaLnBrk="1" hangingPunct="1">
              <a:buFontTx/>
              <a:buNone/>
            </a:pPr>
            <a:endParaRPr lang="en-GB" altLang="en-US" i="1" dirty="0"/>
          </a:p>
          <a:p>
            <a:pPr eaLnBrk="1" hangingPunct="1">
              <a:buFontTx/>
              <a:buNone/>
            </a:pPr>
            <a:endParaRPr lang="en-GB" altLang="en-US" dirty="0"/>
          </a:p>
          <a:p>
            <a:pPr eaLnBrk="1" hangingPunct="1">
              <a:buFontTx/>
              <a:buNone/>
            </a:pPr>
            <a:r>
              <a:rPr lang="en-US" altLang="en-US" dirty="0"/>
              <a:t>	Campbell is NOT</a:t>
            </a:r>
          </a:p>
          <a:p>
            <a:pPr eaLnBrk="1" hangingPunct="1">
              <a:buFontTx/>
              <a:buNone/>
            </a:pPr>
            <a:r>
              <a:rPr lang="en-US" altLang="en-US" dirty="0"/>
              <a:t>the only book on biology</a:t>
            </a:r>
          </a:p>
          <a:p>
            <a:pPr eaLnBrk="1" hangingPunct="1">
              <a:buFontTx/>
              <a:buNone/>
            </a:pPr>
            <a:endParaRPr lang="en-US" altLang="en-US" dirty="0"/>
          </a:p>
          <a:p>
            <a:pPr eaLnBrk="1" hangingPunct="1">
              <a:buFontTx/>
              <a:buNone/>
            </a:pPr>
            <a:r>
              <a:rPr lang="en-US" altLang="en-US" dirty="0"/>
              <a:t>If you only use a single </a:t>
            </a:r>
          </a:p>
          <a:p>
            <a:pPr eaLnBrk="1" hangingPunct="1">
              <a:buFontTx/>
              <a:buNone/>
            </a:pPr>
            <a:r>
              <a:rPr lang="en-US" altLang="en-US" dirty="0"/>
              <a:t>Source, avoiding plagiarism</a:t>
            </a:r>
          </a:p>
          <a:p>
            <a:pPr eaLnBrk="1" hangingPunct="1">
              <a:buFontTx/>
              <a:buNone/>
            </a:pPr>
            <a:r>
              <a:rPr lang="en-US" altLang="en-US" dirty="0"/>
              <a:t>Is harder</a:t>
            </a:r>
          </a:p>
          <a:p>
            <a:pPr eaLnBrk="1" hangingPunct="1">
              <a:buFontTx/>
              <a:buNone/>
            </a:pPr>
            <a:endParaRPr lang="en-US" altLang="en-US" dirty="0"/>
          </a:p>
          <a:p>
            <a:pPr eaLnBrk="1" hangingPunct="1">
              <a:buFontTx/>
              <a:buNone/>
            </a:pPr>
            <a:r>
              <a:rPr lang="en-US" altLang="en-US" dirty="0"/>
              <a:t> </a:t>
            </a:r>
          </a:p>
        </p:txBody>
      </p:sp>
      <p:pic>
        <p:nvPicPr>
          <p:cNvPr id="6" name="Picture 5">
            <a:extLst>
              <a:ext uri="{FF2B5EF4-FFF2-40B4-BE49-F238E27FC236}">
                <a16:creationId xmlns:a16="http://schemas.microsoft.com/office/drawing/2014/main" id="{95583424-6C85-457B-8CBF-EB1D8AF960B8}"/>
              </a:ext>
            </a:extLst>
          </p:cNvPr>
          <p:cNvPicPr>
            <a:picLocks noChangeAspect="1"/>
          </p:cNvPicPr>
          <p:nvPr/>
        </p:nvPicPr>
        <p:blipFill>
          <a:blip r:embed="rId2"/>
          <a:stretch>
            <a:fillRect/>
          </a:stretch>
        </p:blipFill>
        <p:spPr>
          <a:xfrm>
            <a:off x="4572000" y="1296145"/>
            <a:ext cx="3990975" cy="4762500"/>
          </a:xfrm>
          <a:prstGeom prst="rect">
            <a:avLst/>
          </a:prstGeom>
        </p:spPr>
      </p:pic>
      <p:sp>
        <p:nvSpPr>
          <p:cNvPr id="4" name="Title 1">
            <a:extLst>
              <a:ext uri="{FF2B5EF4-FFF2-40B4-BE49-F238E27FC236}">
                <a16:creationId xmlns:a16="http://schemas.microsoft.com/office/drawing/2014/main" id="{94668DAD-B786-4252-9ED0-98D5C628A85A}"/>
              </a:ext>
            </a:extLst>
          </p:cNvPr>
          <p:cNvSpPr>
            <a:spLocks noGrp="1"/>
          </p:cNvSpPr>
          <p:nvPr>
            <p:ph type="title"/>
          </p:nvPr>
        </p:nvSpPr>
        <p:spPr>
          <a:xfrm>
            <a:off x="-108520" y="-54768"/>
            <a:ext cx="9433048" cy="819472"/>
          </a:xfrm>
          <a:ln w="38100">
            <a:noFill/>
          </a:ln>
        </p:spPr>
        <p:txBody>
          <a:bodyPr>
            <a:normAutofit/>
          </a:bodyPr>
          <a:lstStyle/>
          <a:p>
            <a:r>
              <a:rPr lang="en-GB" sz="3200" b="1" dirty="0"/>
              <a:t>Avoiding plagiarism</a:t>
            </a:r>
          </a:p>
        </p:txBody>
      </p:sp>
      <p:cxnSp>
        <p:nvCxnSpPr>
          <p:cNvPr id="5" name="Straight Connector 4">
            <a:extLst>
              <a:ext uri="{FF2B5EF4-FFF2-40B4-BE49-F238E27FC236}">
                <a16:creationId xmlns:a16="http://schemas.microsoft.com/office/drawing/2014/main" id="{922834E4-02D1-438C-9909-C89BF9DC1C7C}"/>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B5A86-2BD6-4F6E-95BC-2A1F8066C886}"/>
              </a:ext>
            </a:extLst>
          </p:cNvPr>
          <p:cNvSpPr>
            <a:spLocks noGrp="1"/>
          </p:cNvSpPr>
          <p:nvPr>
            <p:ph idx="1"/>
          </p:nvPr>
        </p:nvSpPr>
        <p:spPr>
          <a:xfrm>
            <a:off x="271605" y="805762"/>
            <a:ext cx="8790914" cy="5853064"/>
          </a:xfrm>
        </p:spPr>
        <p:txBody>
          <a:bodyPr>
            <a:normAutofit fontScale="92500"/>
          </a:bodyPr>
          <a:lstStyle/>
          <a:p>
            <a:r>
              <a:rPr lang="en-GB" sz="2000" dirty="0"/>
              <a:t>Taking electronic devices, software or materials into an examination venue (other than those specifically permitted), irrespective of whether or not any use of the item(s) was made.</a:t>
            </a:r>
          </a:p>
          <a:p>
            <a:pPr marL="0" indent="0">
              <a:buNone/>
            </a:pPr>
            <a:endParaRPr lang="en-GB" sz="1100" dirty="0"/>
          </a:p>
          <a:p>
            <a:r>
              <a:rPr lang="en-GB" sz="2000" dirty="0"/>
              <a:t>Taking information into an examination venue (including toilets etc), except where such items are left in an area designated by an invigilator, irrespective of whether or not any use was made of the item(s)</a:t>
            </a:r>
          </a:p>
          <a:p>
            <a:pPr marL="0" indent="0">
              <a:buNone/>
            </a:pPr>
            <a:endParaRPr lang="en-GB" sz="1100" dirty="0"/>
          </a:p>
          <a:p>
            <a:r>
              <a:rPr lang="en-GB" sz="2000" dirty="0"/>
              <a:t>Providing University staff with incorrect or misleading information related to the examination </a:t>
            </a:r>
          </a:p>
          <a:p>
            <a:pPr marL="0" indent="0">
              <a:buNone/>
            </a:pPr>
            <a:endParaRPr lang="en-GB" sz="1100" dirty="0"/>
          </a:p>
          <a:p>
            <a:r>
              <a:rPr lang="en-GB" sz="2000" dirty="0"/>
              <a:t>Unauthorised removal of an examination script, papers or blank examination stationery from the examination hall</a:t>
            </a:r>
          </a:p>
          <a:p>
            <a:pPr marL="0" indent="0">
              <a:buNone/>
            </a:pPr>
            <a:endParaRPr lang="en-GB" sz="1000" dirty="0"/>
          </a:p>
          <a:p>
            <a:r>
              <a:rPr lang="en-GB" sz="2000" dirty="0"/>
              <a:t>Unauthorised exit from the examination hall during the period of an examination</a:t>
            </a:r>
          </a:p>
          <a:p>
            <a:pPr marL="0" indent="0">
              <a:buNone/>
            </a:pPr>
            <a:endParaRPr lang="en-GB" sz="1000" dirty="0"/>
          </a:p>
          <a:p>
            <a:r>
              <a:rPr lang="en-GB" sz="2000" dirty="0"/>
              <a:t>Unauthorised acquisition of examination questions prior to an examination, whether or not the student is a candidate for that examination.</a:t>
            </a:r>
          </a:p>
          <a:p>
            <a:pPr marL="0" indent="0">
              <a:buNone/>
            </a:pPr>
            <a:endParaRPr lang="en-GB" sz="1000" dirty="0"/>
          </a:p>
          <a:p>
            <a:r>
              <a:rPr lang="en-GB" sz="2000" dirty="0"/>
              <a:t>Failure to follow the rules for an examination, in a way that might result in the gaining of an academic advantage. </a:t>
            </a:r>
          </a:p>
          <a:p>
            <a:pPr marL="0" indent="0">
              <a:buNone/>
            </a:pPr>
            <a:endParaRPr lang="en-GB" dirty="0"/>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E051011C-A4FA-44F3-8407-4291987E6DD3}"/>
              </a:ext>
            </a:extLst>
          </p:cNvPr>
          <p:cNvSpPr>
            <a:spLocks noGrp="1"/>
          </p:cNvSpPr>
          <p:nvPr>
            <p:ph type="title"/>
          </p:nvPr>
        </p:nvSpPr>
        <p:spPr>
          <a:xfrm>
            <a:off x="-108520" y="-54768"/>
            <a:ext cx="9433048" cy="819472"/>
          </a:xfrm>
          <a:ln w="38100">
            <a:noFill/>
          </a:ln>
        </p:spPr>
        <p:txBody>
          <a:bodyPr>
            <a:normAutofit/>
          </a:bodyPr>
          <a:lstStyle/>
          <a:p>
            <a:r>
              <a:rPr lang="en-GB" sz="3200" b="1" dirty="0"/>
              <a:t>Cheating in exams or class test</a:t>
            </a:r>
          </a:p>
        </p:txBody>
      </p:sp>
      <p:cxnSp>
        <p:nvCxnSpPr>
          <p:cNvPr id="5" name="Straight Connector 4">
            <a:extLst>
              <a:ext uri="{FF2B5EF4-FFF2-40B4-BE49-F238E27FC236}">
                <a16:creationId xmlns:a16="http://schemas.microsoft.com/office/drawing/2014/main" id="{DF3E707A-4646-4394-BF63-DB3F1EBD8026}"/>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FDDB8532-0D22-49B4-B872-720322EB2429}"/>
              </a:ext>
            </a:extLst>
          </p:cNvPr>
          <p:cNvSpPr txBox="1"/>
          <p:nvPr/>
        </p:nvSpPr>
        <p:spPr>
          <a:xfrm>
            <a:off x="3612333" y="6528478"/>
            <a:ext cx="5531667" cy="369332"/>
          </a:xfrm>
          <a:prstGeom prst="rect">
            <a:avLst/>
          </a:prstGeom>
          <a:noFill/>
        </p:spPr>
        <p:txBody>
          <a:bodyPr wrap="square" rtlCol="0">
            <a:spAutoFit/>
          </a:bodyPr>
          <a:lstStyle/>
          <a:p>
            <a:r>
              <a:rPr lang="en-GB" b="1" dirty="0"/>
              <a:t>University of St Andrews, Good Academic Practice Policy</a:t>
            </a:r>
          </a:p>
        </p:txBody>
      </p:sp>
    </p:spTree>
    <p:extLst>
      <p:ext uri="{BB962C8B-B14F-4D97-AF65-F5344CB8AC3E}">
        <p14:creationId xmlns:p14="http://schemas.microsoft.com/office/powerpoint/2010/main" val="113901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B5A86-2BD6-4F6E-95BC-2A1F8066C886}"/>
              </a:ext>
            </a:extLst>
          </p:cNvPr>
          <p:cNvSpPr>
            <a:spLocks noGrp="1"/>
          </p:cNvSpPr>
          <p:nvPr>
            <p:ph idx="1"/>
          </p:nvPr>
        </p:nvSpPr>
        <p:spPr>
          <a:xfrm>
            <a:off x="271605" y="805762"/>
            <a:ext cx="8790914" cy="5853064"/>
          </a:xfrm>
        </p:spPr>
        <p:txBody>
          <a:bodyPr>
            <a:normAutofit/>
          </a:bodyPr>
          <a:lstStyle/>
          <a:p>
            <a:r>
              <a:rPr lang="en-GB" sz="2000" dirty="0"/>
              <a:t>There is guidance on this at                                                                                     </a:t>
            </a:r>
            <a:r>
              <a:rPr lang="en-GB" sz="2000" dirty="0">
                <a:hlinkClick r:id="rId3"/>
              </a:rPr>
              <a:t>https://www.st-andrews.ac.uk/exams/remote-exams/</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Avoid copying directly from any online source</a:t>
            </a:r>
          </a:p>
          <a:p>
            <a:pPr marL="0" indent="0">
              <a:buNone/>
            </a:pPr>
            <a:endParaRPr lang="en-GB" dirty="0"/>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E051011C-A4FA-44F3-8407-4291987E6DD3}"/>
              </a:ext>
            </a:extLst>
          </p:cNvPr>
          <p:cNvSpPr>
            <a:spLocks noGrp="1"/>
          </p:cNvSpPr>
          <p:nvPr>
            <p:ph type="title"/>
          </p:nvPr>
        </p:nvSpPr>
        <p:spPr>
          <a:xfrm>
            <a:off x="-108520" y="-54768"/>
            <a:ext cx="9433048" cy="819472"/>
          </a:xfrm>
          <a:ln w="38100">
            <a:noFill/>
          </a:ln>
        </p:spPr>
        <p:txBody>
          <a:bodyPr>
            <a:normAutofit/>
          </a:bodyPr>
          <a:lstStyle/>
          <a:p>
            <a:r>
              <a:rPr lang="en-GB" sz="3200" b="1" dirty="0"/>
              <a:t>Cheating in exams – working from home</a:t>
            </a:r>
          </a:p>
        </p:txBody>
      </p:sp>
      <p:cxnSp>
        <p:nvCxnSpPr>
          <p:cNvPr id="5" name="Straight Connector 4">
            <a:extLst>
              <a:ext uri="{FF2B5EF4-FFF2-40B4-BE49-F238E27FC236}">
                <a16:creationId xmlns:a16="http://schemas.microsoft.com/office/drawing/2014/main" id="{DF3E707A-4646-4394-BF63-DB3F1EBD8026}"/>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FDDB8532-0D22-49B4-B872-720322EB2429}"/>
              </a:ext>
            </a:extLst>
          </p:cNvPr>
          <p:cNvSpPr txBox="1"/>
          <p:nvPr/>
        </p:nvSpPr>
        <p:spPr>
          <a:xfrm>
            <a:off x="3612333" y="6528478"/>
            <a:ext cx="5531667" cy="369332"/>
          </a:xfrm>
          <a:prstGeom prst="rect">
            <a:avLst/>
          </a:prstGeom>
          <a:noFill/>
        </p:spPr>
        <p:txBody>
          <a:bodyPr wrap="square" rtlCol="0">
            <a:spAutoFit/>
          </a:bodyPr>
          <a:lstStyle/>
          <a:p>
            <a:r>
              <a:rPr lang="en-GB" b="1" dirty="0"/>
              <a:t>University of St Andrews, Good Academic Practice Policy</a:t>
            </a:r>
          </a:p>
        </p:txBody>
      </p:sp>
      <p:pic>
        <p:nvPicPr>
          <p:cNvPr id="7" name="Picture 6"/>
          <p:cNvPicPr>
            <a:picLocks noChangeAspect="1"/>
          </p:cNvPicPr>
          <p:nvPr/>
        </p:nvPicPr>
        <p:blipFill rotWithShape="1">
          <a:blip r:embed="rId4"/>
          <a:srcRect l="1711" t="15027" r="2807" b="8256"/>
          <a:stretch/>
        </p:blipFill>
        <p:spPr>
          <a:xfrm>
            <a:off x="345433" y="1625283"/>
            <a:ext cx="8470725" cy="3828460"/>
          </a:xfrm>
          <a:prstGeom prst="rect">
            <a:avLst/>
          </a:prstGeom>
        </p:spPr>
      </p:pic>
    </p:spTree>
    <p:extLst>
      <p:ext uri="{BB962C8B-B14F-4D97-AF65-F5344CB8AC3E}">
        <p14:creationId xmlns:p14="http://schemas.microsoft.com/office/powerpoint/2010/main" val="88945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B5A86-2BD6-4F6E-95BC-2A1F8066C886}"/>
              </a:ext>
            </a:extLst>
          </p:cNvPr>
          <p:cNvSpPr>
            <a:spLocks noGrp="1"/>
          </p:cNvSpPr>
          <p:nvPr>
            <p:ph idx="1"/>
          </p:nvPr>
        </p:nvSpPr>
        <p:spPr>
          <a:xfrm>
            <a:off x="271605" y="805762"/>
            <a:ext cx="8790914" cy="5853064"/>
          </a:xfrm>
        </p:spPr>
        <p:txBody>
          <a:bodyPr>
            <a:normAutofit/>
          </a:bodyPr>
          <a:lstStyle/>
          <a:p>
            <a:r>
              <a:rPr lang="en-GB" sz="2000" dirty="0"/>
              <a:t>Online exam policy                                                                                     </a:t>
            </a:r>
            <a:r>
              <a:rPr lang="en-GB" sz="2000" dirty="0">
                <a:hlinkClick r:id="rId3"/>
              </a:rPr>
              <a:t>https://www.st-andrews.ac.uk/policy/academic-policies-assessment-examination-and-award-examination-rules/online-examination.pdf</a:t>
            </a:r>
            <a:endParaRPr lang="en-GB" sz="2000" dirty="0"/>
          </a:p>
          <a:p>
            <a:endParaRPr lang="en-GB" sz="2000" dirty="0"/>
          </a:p>
          <a:p>
            <a:endParaRPr lang="en-GB" sz="2000" dirty="0"/>
          </a:p>
          <a:p>
            <a:endParaRPr lang="en-GB" sz="2000" dirty="0"/>
          </a:p>
          <a:p>
            <a:endParaRPr lang="en-GB" sz="2000" dirty="0"/>
          </a:p>
          <a:p>
            <a:endParaRPr lang="en-GB" sz="2000" dirty="0"/>
          </a:p>
        </p:txBody>
      </p:sp>
      <p:sp>
        <p:nvSpPr>
          <p:cNvPr id="4" name="Title 1">
            <a:extLst>
              <a:ext uri="{FF2B5EF4-FFF2-40B4-BE49-F238E27FC236}">
                <a16:creationId xmlns:a16="http://schemas.microsoft.com/office/drawing/2014/main" id="{E051011C-A4FA-44F3-8407-4291987E6DD3}"/>
              </a:ext>
            </a:extLst>
          </p:cNvPr>
          <p:cNvSpPr>
            <a:spLocks noGrp="1"/>
          </p:cNvSpPr>
          <p:nvPr>
            <p:ph type="title"/>
          </p:nvPr>
        </p:nvSpPr>
        <p:spPr>
          <a:xfrm>
            <a:off x="-108520" y="-54768"/>
            <a:ext cx="9433048" cy="819472"/>
          </a:xfrm>
          <a:ln w="38100">
            <a:noFill/>
          </a:ln>
        </p:spPr>
        <p:txBody>
          <a:bodyPr>
            <a:normAutofit/>
          </a:bodyPr>
          <a:lstStyle/>
          <a:p>
            <a:r>
              <a:rPr lang="en-GB" sz="3200" b="1" dirty="0"/>
              <a:t>Cheating in exams – working from home</a:t>
            </a:r>
          </a:p>
        </p:txBody>
      </p:sp>
      <p:cxnSp>
        <p:nvCxnSpPr>
          <p:cNvPr id="5" name="Straight Connector 4">
            <a:extLst>
              <a:ext uri="{FF2B5EF4-FFF2-40B4-BE49-F238E27FC236}">
                <a16:creationId xmlns:a16="http://schemas.microsoft.com/office/drawing/2014/main" id="{DF3E707A-4646-4394-BF63-DB3F1EBD8026}"/>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FDDB8532-0D22-49B4-B872-720322EB2429}"/>
              </a:ext>
            </a:extLst>
          </p:cNvPr>
          <p:cNvSpPr txBox="1"/>
          <p:nvPr/>
        </p:nvSpPr>
        <p:spPr>
          <a:xfrm>
            <a:off x="3612333" y="6528478"/>
            <a:ext cx="5531667" cy="369332"/>
          </a:xfrm>
          <a:prstGeom prst="rect">
            <a:avLst/>
          </a:prstGeom>
          <a:noFill/>
        </p:spPr>
        <p:txBody>
          <a:bodyPr wrap="square" rtlCol="0">
            <a:spAutoFit/>
          </a:bodyPr>
          <a:lstStyle/>
          <a:p>
            <a:r>
              <a:rPr lang="en-GB" b="1" dirty="0"/>
              <a:t>University of St Andrews, Good Academic Practice Policy</a:t>
            </a:r>
          </a:p>
        </p:txBody>
      </p:sp>
      <p:pic>
        <p:nvPicPr>
          <p:cNvPr id="2" name="Picture 1"/>
          <p:cNvPicPr>
            <a:picLocks noChangeAspect="1"/>
          </p:cNvPicPr>
          <p:nvPr/>
        </p:nvPicPr>
        <p:blipFill rotWithShape="1">
          <a:blip r:embed="rId4"/>
          <a:srcRect l="23349" t="24047" r="24186" b="10217"/>
          <a:stretch/>
        </p:blipFill>
        <p:spPr>
          <a:xfrm>
            <a:off x="1104899" y="1881536"/>
            <a:ext cx="6535141" cy="4605884"/>
          </a:xfrm>
          <a:prstGeom prst="rect">
            <a:avLst/>
          </a:prstGeom>
        </p:spPr>
      </p:pic>
    </p:spTree>
    <p:extLst>
      <p:ext uri="{BB962C8B-B14F-4D97-AF65-F5344CB8AC3E}">
        <p14:creationId xmlns:p14="http://schemas.microsoft.com/office/powerpoint/2010/main" val="104031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394EFB-C5F7-4F4A-9462-E936C7CC4B48}"/>
              </a:ext>
            </a:extLst>
          </p:cNvPr>
          <p:cNvSpPr>
            <a:spLocks noGrp="1"/>
          </p:cNvSpPr>
          <p:nvPr>
            <p:ph idx="1"/>
          </p:nvPr>
        </p:nvSpPr>
        <p:spPr>
          <a:xfrm>
            <a:off x="457200" y="1246239"/>
            <a:ext cx="8229600" cy="4525963"/>
          </a:xfrm>
        </p:spPr>
        <p:txBody>
          <a:bodyPr>
            <a:normAutofit/>
          </a:bodyPr>
          <a:lstStyle/>
          <a:p>
            <a:pPr marL="0" indent="0">
              <a:buNone/>
            </a:pPr>
            <a:r>
              <a:rPr lang="en-GB" dirty="0">
                <a:latin typeface="+mj-lt"/>
              </a:rPr>
              <a:t>Contract cheating:  where a student commissions or seeks to commission another party (either paid or unpaid) to perform academic work on their behalf. </a:t>
            </a:r>
          </a:p>
          <a:p>
            <a:pPr marL="0" indent="0">
              <a:buNone/>
            </a:pPr>
            <a:endParaRPr lang="en-GB" dirty="0">
              <a:latin typeface="+mj-lt"/>
            </a:endParaRPr>
          </a:p>
          <a:p>
            <a:pPr marL="0" indent="0">
              <a:buNone/>
            </a:pPr>
            <a:endParaRPr lang="en-GB" dirty="0">
              <a:latin typeface="+mj-lt"/>
            </a:endParaRPr>
          </a:p>
          <a:p>
            <a:endParaRPr lang="en-GB" dirty="0">
              <a:latin typeface="+mj-lt"/>
            </a:endParaRPr>
          </a:p>
        </p:txBody>
      </p:sp>
      <p:sp>
        <p:nvSpPr>
          <p:cNvPr id="4" name="Title 1">
            <a:extLst>
              <a:ext uri="{FF2B5EF4-FFF2-40B4-BE49-F238E27FC236}">
                <a16:creationId xmlns:a16="http://schemas.microsoft.com/office/drawing/2014/main" id="{98C5718B-FF68-41EF-8575-533076F07754}"/>
              </a:ext>
            </a:extLst>
          </p:cNvPr>
          <p:cNvSpPr>
            <a:spLocks noGrp="1"/>
          </p:cNvSpPr>
          <p:nvPr>
            <p:ph type="title"/>
          </p:nvPr>
        </p:nvSpPr>
        <p:spPr>
          <a:xfrm>
            <a:off x="-108520" y="-54768"/>
            <a:ext cx="9433048" cy="819472"/>
          </a:xfrm>
          <a:ln w="38100">
            <a:noFill/>
          </a:ln>
        </p:spPr>
        <p:txBody>
          <a:bodyPr>
            <a:normAutofit/>
          </a:bodyPr>
          <a:lstStyle/>
          <a:p>
            <a:r>
              <a:rPr lang="en-GB" sz="3200" b="1" dirty="0"/>
              <a:t>Contract cheating</a:t>
            </a:r>
          </a:p>
        </p:txBody>
      </p:sp>
      <p:cxnSp>
        <p:nvCxnSpPr>
          <p:cNvPr id="5" name="Straight Connector 4">
            <a:extLst>
              <a:ext uri="{FF2B5EF4-FFF2-40B4-BE49-F238E27FC236}">
                <a16:creationId xmlns:a16="http://schemas.microsoft.com/office/drawing/2014/main" id="{32E73772-A8D1-4B7A-A55A-059D83ED6FE8}"/>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0E8540A6-B6CD-449E-BDBD-89AA46D6B8DE}"/>
              </a:ext>
            </a:extLst>
          </p:cNvPr>
          <p:cNvSpPr txBox="1"/>
          <p:nvPr/>
        </p:nvSpPr>
        <p:spPr>
          <a:xfrm>
            <a:off x="3485584" y="6343325"/>
            <a:ext cx="5531667" cy="369332"/>
          </a:xfrm>
          <a:prstGeom prst="rect">
            <a:avLst/>
          </a:prstGeom>
          <a:noFill/>
        </p:spPr>
        <p:txBody>
          <a:bodyPr wrap="square" rtlCol="0">
            <a:spAutoFit/>
          </a:bodyPr>
          <a:lstStyle/>
          <a:p>
            <a:r>
              <a:rPr lang="en-GB" b="1" dirty="0"/>
              <a:t>University of St Andrews, Good Academic Practice Policy</a:t>
            </a:r>
          </a:p>
        </p:txBody>
      </p:sp>
    </p:spTree>
    <p:extLst>
      <p:ext uri="{BB962C8B-B14F-4D97-AF65-F5344CB8AC3E}">
        <p14:creationId xmlns:p14="http://schemas.microsoft.com/office/powerpoint/2010/main" val="99612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EAC6F-956B-4321-8BEC-D6B83E39085B}"/>
              </a:ext>
            </a:extLst>
          </p:cNvPr>
          <p:cNvSpPr/>
          <p:nvPr/>
        </p:nvSpPr>
        <p:spPr>
          <a:xfrm>
            <a:off x="831787" y="1093267"/>
            <a:ext cx="7480426" cy="5509200"/>
          </a:xfrm>
          <a:prstGeom prst="rect">
            <a:avLst/>
          </a:prstGeom>
        </p:spPr>
        <p:txBody>
          <a:bodyPr wrap="square">
            <a:spAutoFit/>
          </a:bodyPr>
          <a:lstStyle/>
          <a:p>
            <a:pPr marL="457200" indent="-457200">
              <a:buFont typeface="+mj-lt"/>
              <a:buAutoNum type="arabicPeriod"/>
            </a:pPr>
            <a:r>
              <a:rPr lang="en-GB" sz="2200" dirty="0"/>
              <a:t>Asking your flatmate to edit your essay for improved grammar and spelling.							</a:t>
            </a:r>
          </a:p>
          <a:p>
            <a:r>
              <a:rPr lang="en-GB" sz="2200" b="1" dirty="0">
                <a:solidFill>
                  <a:srgbClr val="FF0000"/>
                </a:solidFill>
              </a:rPr>
              <a:t>									Misconduct</a:t>
            </a:r>
          </a:p>
          <a:p>
            <a:endParaRPr lang="en-GB" sz="2200" dirty="0"/>
          </a:p>
          <a:p>
            <a:pPr marL="457200" indent="-457200">
              <a:buFont typeface="+mj-lt"/>
              <a:buAutoNum type="arabicPeriod" startAt="2"/>
            </a:pPr>
            <a:r>
              <a:rPr lang="en-GB" sz="2200" dirty="0"/>
              <a:t>Asking your flatmate to read over your essay and highlight mistakes in spelling and grammar.				</a:t>
            </a:r>
          </a:p>
          <a:p>
            <a:r>
              <a:rPr lang="en-GB" sz="2200" dirty="0"/>
              <a:t>									</a:t>
            </a:r>
            <a:r>
              <a:rPr lang="en-GB" sz="2200" b="1" dirty="0">
                <a:solidFill>
                  <a:srgbClr val="FF0000"/>
                </a:solidFill>
              </a:rPr>
              <a:t>Good Practice</a:t>
            </a:r>
          </a:p>
          <a:p>
            <a:endParaRPr lang="en-GB" sz="2200" dirty="0"/>
          </a:p>
          <a:p>
            <a:pPr marL="457200" indent="-457200">
              <a:buFont typeface="+mj-lt"/>
              <a:buAutoNum type="arabicPeriod" startAt="3"/>
            </a:pPr>
            <a:r>
              <a:rPr lang="en-GB" sz="2200" dirty="0"/>
              <a:t>Asking your flatmate to edit your essay for improved structure.</a:t>
            </a:r>
          </a:p>
          <a:p>
            <a:r>
              <a:rPr lang="en-GB" sz="2200" dirty="0"/>
              <a:t>									</a:t>
            </a:r>
            <a:r>
              <a:rPr lang="en-GB" sz="2200" b="1" dirty="0">
                <a:solidFill>
                  <a:srgbClr val="FF0000"/>
                </a:solidFill>
              </a:rPr>
              <a:t>Misconduct</a:t>
            </a:r>
          </a:p>
          <a:p>
            <a:endParaRPr lang="en-GB" sz="2200" dirty="0"/>
          </a:p>
          <a:p>
            <a:pPr marL="457200" indent="-457200">
              <a:buFont typeface="+mj-lt"/>
              <a:buAutoNum type="arabicPeriod" startAt="4"/>
            </a:pPr>
            <a:r>
              <a:rPr lang="en-GB" sz="2200" dirty="0"/>
              <a:t>Prior to starting your essay, asking a classmate if you can read their essay on the same topic and use their sequence of ideas.</a:t>
            </a:r>
          </a:p>
          <a:p>
            <a:r>
              <a:rPr lang="en-GB" sz="2200" dirty="0"/>
              <a:t>									</a:t>
            </a:r>
            <a:r>
              <a:rPr lang="en-GB" sz="2200" b="1" dirty="0">
                <a:solidFill>
                  <a:srgbClr val="FF0000"/>
                </a:solidFill>
              </a:rPr>
              <a:t>Misconduct</a:t>
            </a:r>
          </a:p>
        </p:txBody>
      </p:sp>
      <p:sp>
        <p:nvSpPr>
          <p:cNvPr id="3" name="Title 1">
            <a:extLst>
              <a:ext uri="{FF2B5EF4-FFF2-40B4-BE49-F238E27FC236}">
                <a16:creationId xmlns:a16="http://schemas.microsoft.com/office/drawing/2014/main" id="{33989F9F-D321-430D-B10B-618B27BB4F40}"/>
              </a:ext>
            </a:extLst>
          </p:cNvPr>
          <p:cNvSpPr>
            <a:spLocks noGrp="1"/>
          </p:cNvSpPr>
          <p:nvPr>
            <p:ph type="title"/>
          </p:nvPr>
        </p:nvSpPr>
        <p:spPr>
          <a:xfrm>
            <a:off x="-108520" y="-54768"/>
            <a:ext cx="9433048" cy="819472"/>
          </a:xfrm>
          <a:ln w="38100">
            <a:noFill/>
          </a:ln>
        </p:spPr>
        <p:txBody>
          <a:bodyPr>
            <a:normAutofit/>
          </a:bodyPr>
          <a:lstStyle/>
          <a:p>
            <a:r>
              <a:rPr lang="en-GB" sz="3200" b="1" dirty="0"/>
              <a:t>Contract cheating</a:t>
            </a:r>
          </a:p>
        </p:txBody>
      </p:sp>
      <p:cxnSp>
        <p:nvCxnSpPr>
          <p:cNvPr id="5" name="Straight Connector 4">
            <a:extLst>
              <a:ext uri="{FF2B5EF4-FFF2-40B4-BE49-F238E27FC236}">
                <a16:creationId xmlns:a16="http://schemas.microsoft.com/office/drawing/2014/main" id="{2A2A9390-3CFC-413B-AC8D-3FCDAF51D234}"/>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436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8EC9EB-35AD-4E76-9D04-5CF09AA26EBA}"/>
              </a:ext>
            </a:extLst>
          </p:cNvPr>
          <p:cNvSpPr/>
          <p:nvPr/>
        </p:nvSpPr>
        <p:spPr>
          <a:xfrm>
            <a:off x="755755" y="1023538"/>
            <a:ext cx="7704498" cy="4493538"/>
          </a:xfrm>
          <a:prstGeom prst="rect">
            <a:avLst/>
          </a:prstGeom>
        </p:spPr>
        <p:txBody>
          <a:bodyPr wrap="square">
            <a:spAutoFit/>
          </a:bodyPr>
          <a:lstStyle/>
          <a:p>
            <a:endParaRPr lang="en-GB" sz="2200" dirty="0"/>
          </a:p>
          <a:p>
            <a:pPr marL="457200" indent="-457200">
              <a:buFont typeface="+mj-lt"/>
              <a:buAutoNum type="arabicPeriod" startAt="5"/>
            </a:pPr>
            <a:r>
              <a:rPr lang="en-GB" sz="2200" dirty="0"/>
              <a:t>Using an internet company to improve the structure of your essay for a fee.</a:t>
            </a:r>
          </a:p>
          <a:p>
            <a:r>
              <a:rPr lang="en-GB" sz="2200" dirty="0"/>
              <a:t>											</a:t>
            </a:r>
            <a:r>
              <a:rPr lang="en-GB" sz="2200" b="1" dirty="0">
                <a:solidFill>
                  <a:srgbClr val="FF0000"/>
                </a:solidFill>
              </a:rPr>
              <a:t>Misconduct</a:t>
            </a:r>
          </a:p>
          <a:p>
            <a:endParaRPr lang="en-GB" sz="2200" dirty="0"/>
          </a:p>
          <a:p>
            <a:pPr marL="457200" indent="-457200">
              <a:buFont typeface="+mj-lt"/>
              <a:buAutoNum type="arabicPeriod" startAt="6"/>
            </a:pPr>
            <a:r>
              <a:rPr lang="en-US" altLang="en-US" sz="2200" dirty="0"/>
              <a:t>Using an internet company to provide you with a complete essay for a fee; you submit the essay in an unchanged form.	</a:t>
            </a:r>
          </a:p>
          <a:p>
            <a:r>
              <a:rPr lang="en-US" altLang="en-US" sz="2200" b="1" dirty="0">
                <a:solidFill>
                  <a:srgbClr val="FF0000"/>
                </a:solidFill>
              </a:rPr>
              <a:t>											Misconduct</a:t>
            </a:r>
          </a:p>
          <a:p>
            <a:endParaRPr lang="en-US" sz="2200" dirty="0"/>
          </a:p>
          <a:p>
            <a:pPr marL="457200" indent="-457200">
              <a:buFont typeface="+mj-lt"/>
              <a:buAutoNum type="arabicPeriod" startAt="7"/>
            </a:pPr>
            <a:r>
              <a:rPr lang="en-US" altLang="en-US" sz="2200" dirty="0"/>
              <a:t>Using an internet company to provide you with a complete essay for a fee; which you modify substantially before submitting.			</a:t>
            </a:r>
          </a:p>
          <a:p>
            <a:r>
              <a:rPr lang="en-US" altLang="en-US" sz="2200" b="1" dirty="0">
                <a:solidFill>
                  <a:srgbClr val="FF0000"/>
                </a:solidFill>
              </a:rPr>
              <a:t>											Misconduct</a:t>
            </a:r>
            <a:endParaRPr lang="en-GB" sz="2200" b="1" dirty="0">
              <a:solidFill>
                <a:srgbClr val="FF0000"/>
              </a:solidFill>
            </a:endParaRPr>
          </a:p>
        </p:txBody>
      </p:sp>
      <p:sp>
        <p:nvSpPr>
          <p:cNvPr id="3" name="Title 1">
            <a:extLst>
              <a:ext uri="{FF2B5EF4-FFF2-40B4-BE49-F238E27FC236}">
                <a16:creationId xmlns:a16="http://schemas.microsoft.com/office/drawing/2014/main" id="{9FC80D63-6B2E-44ED-886D-6404BFBAAF08}"/>
              </a:ext>
            </a:extLst>
          </p:cNvPr>
          <p:cNvSpPr>
            <a:spLocks noGrp="1"/>
          </p:cNvSpPr>
          <p:nvPr>
            <p:ph type="title"/>
          </p:nvPr>
        </p:nvSpPr>
        <p:spPr>
          <a:xfrm>
            <a:off x="-108520" y="-54768"/>
            <a:ext cx="9433048" cy="819472"/>
          </a:xfrm>
          <a:ln w="38100">
            <a:noFill/>
          </a:ln>
        </p:spPr>
        <p:txBody>
          <a:bodyPr>
            <a:normAutofit/>
          </a:bodyPr>
          <a:lstStyle/>
          <a:p>
            <a:r>
              <a:rPr lang="en-GB" sz="3200" b="1" dirty="0"/>
              <a:t>Contract cheating</a:t>
            </a:r>
          </a:p>
        </p:txBody>
      </p:sp>
      <p:cxnSp>
        <p:nvCxnSpPr>
          <p:cNvPr id="5" name="Straight Connector 4">
            <a:extLst>
              <a:ext uri="{FF2B5EF4-FFF2-40B4-BE49-F238E27FC236}">
                <a16:creationId xmlns:a16="http://schemas.microsoft.com/office/drawing/2014/main" id="{F69D6D39-1C3E-4D10-B628-F6D90595C26B}"/>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510CAD11-1AD7-4BD2-B6B5-FFE65BBCB995}"/>
              </a:ext>
            </a:extLst>
          </p:cNvPr>
          <p:cNvSpPr txBox="1"/>
          <p:nvPr/>
        </p:nvSpPr>
        <p:spPr>
          <a:xfrm>
            <a:off x="968188" y="6237312"/>
            <a:ext cx="5799216" cy="369332"/>
          </a:xfrm>
          <a:prstGeom prst="rect">
            <a:avLst/>
          </a:prstGeom>
          <a:noFill/>
        </p:spPr>
        <p:txBody>
          <a:bodyPr wrap="none" rtlCol="0">
            <a:spAutoFit/>
          </a:bodyPr>
          <a:lstStyle/>
          <a:p>
            <a:r>
              <a:rPr lang="en-GB" dirty="0">
                <a:solidFill>
                  <a:srgbClr val="FF0000"/>
                </a:solidFill>
              </a:rPr>
              <a:t>If someone helps you – acknowledge and describe that help</a:t>
            </a:r>
          </a:p>
        </p:txBody>
      </p:sp>
    </p:spTree>
    <p:extLst>
      <p:ext uri="{BB962C8B-B14F-4D97-AF65-F5344CB8AC3E}">
        <p14:creationId xmlns:p14="http://schemas.microsoft.com/office/powerpoint/2010/main" val="42211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7984D-78FB-4D24-9ACD-C05E6A3F6561}"/>
              </a:ext>
            </a:extLst>
          </p:cNvPr>
          <p:cNvSpPr txBox="1"/>
          <p:nvPr/>
        </p:nvSpPr>
        <p:spPr>
          <a:xfrm>
            <a:off x="268941" y="484094"/>
            <a:ext cx="8570259" cy="3785652"/>
          </a:xfrm>
          <a:prstGeom prst="rect">
            <a:avLst/>
          </a:prstGeom>
          <a:noFill/>
        </p:spPr>
        <p:txBody>
          <a:bodyPr wrap="square" rtlCol="0">
            <a:spAutoFit/>
          </a:bodyPr>
          <a:lstStyle/>
          <a:p>
            <a:r>
              <a:rPr lang="en-GB" sz="2400" dirty="0">
                <a:solidFill>
                  <a:srgbClr val="FF0000"/>
                </a:solidFill>
              </a:rPr>
              <a:t>Watch out – you can plagiarism teaching materials just like any other source</a:t>
            </a:r>
          </a:p>
          <a:p>
            <a:endParaRPr lang="en-GB" sz="2400" dirty="0"/>
          </a:p>
          <a:p>
            <a:r>
              <a:rPr lang="en-GB" sz="2400" dirty="0">
                <a:effectLst/>
                <a:latin typeface="Calibri" panose="020F0502020204030204" pitchFamily="34" charset="0"/>
                <a:ea typeface="MS Mincho" panose="02020609040205080304" pitchFamily="49" charset="-128"/>
                <a:cs typeface="Times New Roman" panose="02020603050405020304" pitchFamily="18" charset="0"/>
              </a:rPr>
              <a:t>The Good Academic Practice Handbook is quite explicit that plagiarism</a:t>
            </a:r>
          </a:p>
          <a:p>
            <a:r>
              <a:rPr lang="en-GB" sz="2400" dirty="0">
                <a:effectLst/>
                <a:latin typeface="Calibri" panose="020F0502020204030204" pitchFamily="34" charset="0"/>
                <a:ea typeface="MS Mincho" panose="02020609040205080304" pitchFamily="49" charset="-128"/>
                <a:cs typeface="Times New Roman" panose="02020603050405020304" pitchFamily="18" charset="0"/>
              </a:rPr>
              <a:t> “may involve the use, without proper acknowledgement, of published or unpublished work, of work done partly or wholly by another person, of work obtained from an essay bank or a web site, or of </a:t>
            </a:r>
            <a:r>
              <a:rPr lang="en-GB" sz="2400" b="1" i="1" dirty="0">
                <a:effectLst/>
                <a:latin typeface="Calibri" panose="020F0502020204030204" pitchFamily="34" charset="0"/>
                <a:ea typeface="MS Mincho" panose="02020609040205080304" pitchFamily="49" charset="-128"/>
                <a:cs typeface="Times New Roman" panose="02020603050405020304" pitchFamily="18" charset="0"/>
              </a:rPr>
              <a:t>recorded material from lectures and tutorials” </a:t>
            </a:r>
            <a:r>
              <a:rPr lang="en-GB" sz="2400" dirty="0">
                <a:effectLst/>
                <a:latin typeface="Calibri" panose="020F0502020204030204" pitchFamily="34" charset="0"/>
                <a:ea typeface="MS Mincho" panose="02020609040205080304" pitchFamily="49" charset="-128"/>
                <a:cs typeface="Times New Roman" panose="02020603050405020304" pitchFamily="18" charset="0"/>
              </a:rPr>
              <a:t>(emphasis added). </a:t>
            </a:r>
            <a:endParaRPr lang="en-GB" sz="2400" dirty="0"/>
          </a:p>
        </p:txBody>
      </p:sp>
    </p:spTree>
    <p:extLst>
      <p:ext uri="{BB962C8B-B14F-4D97-AF65-F5344CB8AC3E}">
        <p14:creationId xmlns:p14="http://schemas.microsoft.com/office/powerpoint/2010/main" val="2240901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94442E-C71C-4D58-A66C-B3BBDDD960B9}"/>
              </a:ext>
            </a:extLst>
          </p:cNvPr>
          <p:cNvSpPr txBox="1"/>
          <p:nvPr/>
        </p:nvSpPr>
        <p:spPr>
          <a:xfrm>
            <a:off x="304800" y="466165"/>
            <a:ext cx="8516471" cy="5909310"/>
          </a:xfrm>
          <a:prstGeom prst="rect">
            <a:avLst/>
          </a:prstGeom>
          <a:noFill/>
        </p:spPr>
        <p:txBody>
          <a:bodyPr wrap="square" rtlCol="0">
            <a:spAutoFit/>
          </a:bodyPr>
          <a:lstStyle/>
          <a:p>
            <a:r>
              <a:rPr lang="en-GB" dirty="0">
                <a:solidFill>
                  <a:srgbClr val="FF0000"/>
                </a:solidFill>
              </a:rPr>
              <a:t>Changing some words using a thesaurus – but maintaining the structure and ideas of the original without proper attribution is still plagiarism </a:t>
            </a:r>
          </a:p>
          <a:p>
            <a:endParaRPr lang="en-GB" dirty="0"/>
          </a:p>
          <a:p>
            <a:endParaRPr lang="en-GB" dirty="0"/>
          </a:p>
          <a:p>
            <a:r>
              <a:rPr lang="en-GB" dirty="0"/>
              <a:t>If you wanted to write an essay about non-visual camouflage then you would find a paper by me on that – if your essay ends up using the same headings as my article then you need to explain clearly that you have adopted my high-level structure in your essay to avoid plagiarism. </a:t>
            </a:r>
          </a:p>
          <a:p>
            <a:endParaRPr lang="en-GB" dirty="0"/>
          </a:p>
          <a:p>
            <a:r>
              <a:rPr lang="en-GB" dirty="0"/>
              <a:t>If my paper lists four criteria that need to be satisfied for an organism to be exhibiting non-visual crypsis and you want to include there criteria in your essay then you need to attribute the ideas contained in these criteria to me – even if your description of each criteria is re-expressed in your own words. </a:t>
            </a:r>
          </a:p>
          <a:p>
            <a:endParaRPr lang="en-GB" dirty="0"/>
          </a:p>
          <a:p>
            <a:endParaRPr lang="en-GB" dirty="0"/>
          </a:p>
          <a:p>
            <a:r>
              <a:rPr lang="en-GB" dirty="0"/>
              <a:t>Thus to avoid plagiarism you really want to</a:t>
            </a:r>
          </a:p>
          <a:p>
            <a:endParaRPr lang="en-GB" dirty="0"/>
          </a:p>
          <a:p>
            <a:pPr marL="285750" indent="-285750">
              <a:buFont typeface="Arial" panose="020B0604020202020204" pitchFamily="34" charset="0"/>
              <a:buChar char="•"/>
            </a:pPr>
            <a:r>
              <a:rPr lang="en-GB" dirty="0"/>
              <a:t> digest material thoroughly before re-expressing that material in your own way and in your own words</a:t>
            </a:r>
          </a:p>
          <a:p>
            <a:pPr marL="285750" indent="-285750">
              <a:buFont typeface="Arial" panose="020B0604020202020204" pitchFamily="34" charset="0"/>
              <a:buChar char="•"/>
            </a:pPr>
            <a:r>
              <a:rPr lang="en-GB" dirty="0"/>
              <a:t>Draw from multiple sources </a:t>
            </a:r>
          </a:p>
          <a:p>
            <a:pPr marL="285750" indent="-285750">
              <a:buFont typeface="Arial" panose="020B0604020202020204" pitchFamily="34" charset="0"/>
              <a:buChar char="•"/>
            </a:pPr>
            <a:r>
              <a:rPr lang="en-GB" dirty="0"/>
              <a:t>Attribute ideas as well as exact quotes </a:t>
            </a:r>
          </a:p>
        </p:txBody>
      </p:sp>
    </p:spTree>
    <p:extLst>
      <p:ext uri="{BB962C8B-B14F-4D97-AF65-F5344CB8AC3E}">
        <p14:creationId xmlns:p14="http://schemas.microsoft.com/office/powerpoint/2010/main" val="31336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3CA7-3E8E-404D-A625-1AEE1C7CE96F}"/>
              </a:ext>
            </a:extLst>
          </p:cNvPr>
          <p:cNvSpPr>
            <a:spLocks noGrp="1"/>
          </p:cNvSpPr>
          <p:nvPr>
            <p:ph type="title"/>
          </p:nvPr>
        </p:nvSpPr>
        <p:spPr/>
        <p:txBody>
          <a:bodyPr/>
          <a:lstStyle/>
          <a:p>
            <a:r>
              <a:rPr lang="en-US" dirty="0"/>
              <a:t>Objectives of this Lecture</a:t>
            </a:r>
          </a:p>
        </p:txBody>
      </p:sp>
      <p:sp>
        <p:nvSpPr>
          <p:cNvPr id="3" name="Content Placeholder 2">
            <a:extLst>
              <a:ext uri="{FF2B5EF4-FFF2-40B4-BE49-F238E27FC236}">
                <a16:creationId xmlns:a16="http://schemas.microsoft.com/office/drawing/2014/main" id="{1474CDE0-33F6-4248-8F15-91F91070F5B7}"/>
              </a:ext>
            </a:extLst>
          </p:cNvPr>
          <p:cNvSpPr>
            <a:spLocks noGrp="1"/>
          </p:cNvSpPr>
          <p:nvPr>
            <p:ph idx="1"/>
          </p:nvPr>
        </p:nvSpPr>
        <p:spPr/>
        <p:txBody>
          <a:bodyPr/>
          <a:lstStyle/>
          <a:p>
            <a:r>
              <a:rPr lang="en-US" dirty="0"/>
              <a:t>To make sure that you understand what Good Academic Practice is</a:t>
            </a:r>
          </a:p>
          <a:p>
            <a:r>
              <a:rPr lang="en-US" dirty="0"/>
              <a:t>To try to ensure that we do not meet in my capacity as A.M.O.</a:t>
            </a:r>
          </a:p>
          <a:p>
            <a:pPr lvl="1"/>
            <a:r>
              <a:rPr lang="en-US" dirty="0"/>
              <a:t>Good Academic Practice avoids charges of Academic Misconduct</a:t>
            </a:r>
          </a:p>
        </p:txBody>
      </p:sp>
    </p:spTree>
    <p:extLst>
      <p:ext uri="{BB962C8B-B14F-4D97-AF65-F5344CB8AC3E}">
        <p14:creationId xmlns:p14="http://schemas.microsoft.com/office/powerpoint/2010/main" val="3868445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7C3EF6-2D64-4F0B-9E75-03DABF06367B}"/>
              </a:ext>
            </a:extLst>
          </p:cNvPr>
          <p:cNvSpPr txBox="1"/>
          <p:nvPr/>
        </p:nvSpPr>
        <p:spPr>
          <a:xfrm>
            <a:off x="251012" y="430306"/>
            <a:ext cx="8713694" cy="7478970"/>
          </a:xfrm>
          <a:prstGeom prst="rect">
            <a:avLst/>
          </a:prstGeom>
          <a:noFill/>
        </p:spPr>
        <p:txBody>
          <a:bodyPr wrap="square" rtlCol="0">
            <a:spAutoFit/>
          </a:bodyPr>
          <a:lstStyle/>
          <a:p>
            <a:r>
              <a:rPr lang="en-GB" sz="2400" dirty="0">
                <a:solidFill>
                  <a:srgbClr val="FF0000"/>
                </a:solidFill>
              </a:rPr>
              <a:t>We don’t obsess about trivial commonalities </a:t>
            </a:r>
          </a:p>
          <a:p>
            <a:endParaRPr lang="en-GB" sz="2400" dirty="0"/>
          </a:p>
          <a:p>
            <a:r>
              <a:rPr lang="en-GB" sz="2400" dirty="0"/>
              <a:t>In an essay on Large African Carnivores – we might both write “Of the three large African predatory cats, the lion has the most complex social structure”, and this sentence might even occur in a textbook. </a:t>
            </a:r>
          </a:p>
          <a:p>
            <a:endParaRPr lang="en-GB" sz="2400" dirty="0"/>
          </a:p>
          <a:p>
            <a:r>
              <a:rPr lang="en-GB" sz="2400" dirty="0"/>
              <a:t>This commonality on its own does not constitute plagiarism – it is a single commonplace sentence. It is plausible that you, me and the author of the textbook all independently formed this sentence in our own heads. </a:t>
            </a:r>
          </a:p>
          <a:p>
            <a:endParaRPr lang="en-GB" sz="2400" dirty="0"/>
          </a:p>
          <a:p>
            <a:r>
              <a:rPr lang="en-GB" sz="2400" dirty="0"/>
              <a:t>But the greater the extend of the similar or identical material – and the less-commonplace the material the less plausible this explanation becomes. </a:t>
            </a:r>
          </a:p>
          <a:p>
            <a:endParaRPr lang="en-GB" sz="2400" dirty="0"/>
          </a:p>
          <a:p>
            <a:r>
              <a:rPr lang="en-GB" sz="2400" dirty="0"/>
              <a:t>“The collaborative sisterhoods of lions finds no parallel in the more insular lives of leopards and cheetahs.” is less commonplace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0662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F097E3-2949-443E-AB63-A722C3B1C8C0}"/>
              </a:ext>
            </a:extLst>
          </p:cNvPr>
          <p:cNvSpPr txBox="1"/>
          <p:nvPr/>
        </p:nvSpPr>
        <p:spPr>
          <a:xfrm>
            <a:off x="286871" y="537882"/>
            <a:ext cx="8534400" cy="3108543"/>
          </a:xfrm>
          <a:prstGeom prst="rect">
            <a:avLst/>
          </a:prstGeom>
          <a:noFill/>
        </p:spPr>
        <p:txBody>
          <a:bodyPr wrap="square" rtlCol="0">
            <a:spAutoFit/>
          </a:bodyPr>
          <a:lstStyle/>
          <a:p>
            <a:r>
              <a:rPr lang="en-GB" sz="2800" dirty="0">
                <a:solidFill>
                  <a:srgbClr val="FF0000"/>
                </a:solidFill>
              </a:rPr>
              <a:t>If in any doubt about whether anything you are doing is poor practice or misconduct then get clarification from the module organiser or me.</a:t>
            </a:r>
          </a:p>
          <a:p>
            <a:endParaRPr lang="en-GB" sz="2800" dirty="0"/>
          </a:p>
          <a:p>
            <a:r>
              <a:rPr lang="en-GB" sz="2800" dirty="0"/>
              <a:t>Ignorance is never a defence – so always ask – and we want to guide you towards good academic practices – so we are glad you asked. </a:t>
            </a:r>
          </a:p>
        </p:txBody>
      </p:sp>
    </p:spTree>
    <p:extLst>
      <p:ext uri="{BB962C8B-B14F-4D97-AF65-F5344CB8AC3E}">
        <p14:creationId xmlns:p14="http://schemas.microsoft.com/office/powerpoint/2010/main" val="327628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9ACD-D724-6841-B395-9E1E437347A6}"/>
              </a:ext>
            </a:extLst>
          </p:cNvPr>
          <p:cNvSpPr>
            <a:spLocks noGrp="1"/>
          </p:cNvSpPr>
          <p:nvPr>
            <p:ph type="title"/>
          </p:nvPr>
        </p:nvSpPr>
        <p:spPr/>
        <p:txBody>
          <a:bodyPr>
            <a:normAutofit fontScale="90000"/>
          </a:bodyPr>
          <a:lstStyle/>
          <a:p>
            <a:r>
              <a:rPr lang="en-US" dirty="0">
                <a:solidFill>
                  <a:srgbClr val="FF0000"/>
                </a:solidFill>
              </a:rPr>
              <a:t>What happens if Misconduct Occurs</a:t>
            </a:r>
          </a:p>
        </p:txBody>
      </p:sp>
      <p:sp>
        <p:nvSpPr>
          <p:cNvPr id="3" name="Content Placeholder 2">
            <a:extLst>
              <a:ext uri="{FF2B5EF4-FFF2-40B4-BE49-F238E27FC236}">
                <a16:creationId xmlns:a16="http://schemas.microsoft.com/office/drawing/2014/main" id="{99A7D56E-0632-8644-B2CE-0AA4CD08E377}"/>
              </a:ext>
            </a:extLst>
          </p:cNvPr>
          <p:cNvSpPr>
            <a:spLocks noGrp="1"/>
          </p:cNvSpPr>
          <p:nvPr>
            <p:ph idx="1"/>
          </p:nvPr>
        </p:nvSpPr>
        <p:spPr>
          <a:xfrm>
            <a:off x="457200" y="1201271"/>
            <a:ext cx="8229600" cy="5382091"/>
          </a:xfrm>
        </p:spPr>
        <p:txBody>
          <a:bodyPr>
            <a:normAutofit/>
          </a:bodyPr>
          <a:lstStyle/>
          <a:p>
            <a:r>
              <a:rPr lang="en-US" dirty="0"/>
              <a:t>All possible cases reported to be by marker</a:t>
            </a:r>
          </a:p>
          <a:p>
            <a:r>
              <a:rPr lang="en-US" dirty="0"/>
              <a:t>I decide if I feel there has been misconduct or simply poor academic practice. </a:t>
            </a:r>
          </a:p>
          <a:p>
            <a:r>
              <a:rPr lang="en-US" dirty="0"/>
              <a:t>If it is the latter I will write to you informally with advice but no official action will be taken </a:t>
            </a:r>
          </a:p>
          <a:p>
            <a:r>
              <a:rPr lang="en-US" dirty="0"/>
              <a:t>Otherwise the university’s procedures are followed (find these in the documentation)</a:t>
            </a:r>
          </a:p>
          <a:p>
            <a:r>
              <a:rPr lang="en-US" dirty="0"/>
              <a:t>Wide range of outcomes – but remember we are an educative establishment, we want to help our students educate themselves </a:t>
            </a:r>
          </a:p>
        </p:txBody>
      </p:sp>
    </p:spTree>
    <p:extLst>
      <p:ext uri="{BB962C8B-B14F-4D97-AF65-F5344CB8AC3E}">
        <p14:creationId xmlns:p14="http://schemas.microsoft.com/office/powerpoint/2010/main" val="183685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1859B2B5-B65C-444B-9D8F-5D6D6BCB97D3}"/>
              </a:ext>
            </a:extLst>
          </p:cNvPr>
          <p:cNvSpPr>
            <a:spLocks noGrp="1" noChangeArrowheads="1"/>
          </p:cNvSpPr>
          <p:nvPr>
            <p:ph type="body" idx="1"/>
          </p:nvPr>
        </p:nvSpPr>
        <p:spPr>
          <a:xfrm>
            <a:off x="328024" y="1665050"/>
            <a:ext cx="8487952" cy="4400550"/>
          </a:xfrm>
        </p:spPr>
        <p:txBody>
          <a:bodyPr>
            <a:normAutofit/>
          </a:bodyPr>
          <a:lstStyle/>
          <a:p>
            <a:r>
              <a:rPr lang="en-US" altLang="en-US" dirty="0"/>
              <a:t>We need to properly evaluate your understanding</a:t>
            </a:r>
          </a:p>
          <a:p>
            <a:r>
              <a:rPr lang="en-US" altLang="en-US" dirty="0"/>
              <a:t>We need to maintain the integrity of our degrees </a:t>
            </a:r>
          </a:p>
          <a:p>
            <a:r>
              <a:rPr lang="en-US" altLang="en-US" dirty="0"/>
              <a:t>Science (and research in general) is built on trust – we trust the honesty of other researchers. </a:t>
            </a:r>
          </a:p>
        </p:txBody>
      </p:sp>
      <p:pic>
        <p:nvPicPr>
          <p:cNvPr id="5125" name="Picture 2">
            <a:extLst>
              <a:ext uri="{FF2B5EF4-FFF2-40B4-BE49-F238E27FC236}">
                <a16:creationId xmlns:a16="http://schemas.microsoft.com/office/drawing/2014/main" id="{EAF8ED20-1969-44BE-B54B-A8AED084C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074" y="5048609"/>
            <a:ext cx="3267075" cy="1400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1D1FE988-19DF-4B86-AD31-75ADB28501D1}"/>
              </a:ext>
            </a:extLst>
          </p:cNvPr>
          <p:cNvSpPr>
            <a:spLocks noGrp="1"/>
          </p:cNvSpPr>
          <p:nvPr>
            <p:ph type="title"/>
          </p:nvPr>
        </p:nvSpPr>
        <p:spPr>
          <a:xfrm>
            <a:off x="-108520" y="-54768"/>
            <a:ext cx="9433048" cy="819472"/>
          </a:xfrm>
          <a:ln w="38100">
            <a:noFill/>
          </a:ln>
        </p:spPr>
        <p:txBody>
          <a:bodyPr>
            <a:normAutofit/>
          </a:bodyPr>
          <a:lstStyle/>
          <a:p>
            <a:r>
              <a:rPr lang="en-GB" sz="3200" b="1" dirty="0"/>
              <a:t>Avoiding Academic Misconduct is important</a:t>
            </a:r>
          </a:p>
        </p:txBody>
      </p:sp>
      <p:cxnSp>
        <p:nvCxnSpPr>
          <p:cNvPr id="9" name="Straight Connector 8">
            <a:extLst>
              <a:ext uri="{FF2B5EF4-FFF2-40B4-BE49-F238E27FC236}">
                <a16:creationId xmlns:a16="http://schemas.microsoft.com/office/drawing/2014/main" id="{30D84735-687D-45FF-8128-667D46DF7C4E}"/>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1859B2B5-B65C-444B-9D8F-5D6D6BCB97D3}"/>
              </a:ext>
            </a:extLst>
          </p:cNvPr>
          <p:cNvSpPr>
            <a:spLocks noGrp="1" noChangeArrowheads="1"/>
          </p:cNvSpPr>
          <p:nvPr>
            <p:ph type="body" idx="1"/>
          </p:nvPr>
        </p:nvSpPr>
        <p:spPr>
          <a:xfrm>
            <a:off x="588474" y="1056098"/>
            <a:ext cx="8110559" cy="4400550"/>
          </a:xfrm>
        </p:spPr>
        <p:txBody>
          <a:bodyPr>
            <a:normAutofit/>
          </a:bodyPr>
          <a:lstStyle/>
          <a:p>
            <a:r>
              <a:rPr lang="en-GB" altLang="en-US" sz="2800" dirty="0"/>
              <a:t>We reward students fairly</a:t>
            </a:r>
          </a:p>
          <a:p>
            <a:r>
              <a:rPr lang="en-GB" altLang="en-US" sz="2800" dirty="0"/>
              <a:t>We correctly identify your weaknesses so we can help you correct them</a:t>
            </a:r>
          </a:p>
          <a:p>
            <a:r>
              <a:rPr lang="en-GB" altLang="en-US" sz="2800" dirty="0"/>
              <a:t>We train you in appropriate academic conduct early in your career, so you are not hampered later</a:t>
            </a:r>
          </a:p>
          <a:p>
            <a:r>
              <a:rPr lang="en-GB" altLang="en-US" sz="2800" dirty="0"/>
              <a:t>We maintain the integrity of your degree</a:t>
            </a:r>
          </a:p>
        </p:txBody>
      </p:sp>
      <p:sp>
        <p:nvSpPr>
          <p:cNvPr id="8" name="Title 1">
            <a:extLst>
              <a:ext uri="{FF2B5EF4-FFF2-40B4-BE49-F238E27FC236}">
                <a16:creationId xmlns:a16="http://schemas.microsoft.com/office/drawing/2014/main" id="{1D1FE988-19DF-4B86-AD31-75ADB28501D1}"/>
              </a:ext>
            </a:extLst>
          </p:cNvPr>
          <p:cNvSpPr>
            <a:spLocks noGrp="1"/>
          </p:cNvSpPr>
          <p:nvPr>
            <p:ph type="title"/>
          </p:nvPr>
        </p:nvSpPr>
        <p:spPr>
          <a:xfrm>
            <a:off x="-124996" y="-54768"/>
            <a:ext cx="9433048" cy="819472"/>
          </a:xfrm>
          <a:ln w="38100">
            <a:noFill/>
          </a:ln>
        </p:spPr>
        <p:txBody>
          <a:bodyPr>
            <a:normAutofit fontScale="90000"/>
          </a:bodyPr>
          <a:lstStyle/>
          <a:p>
            <a:r>
              <a:rPr lang="en-GB" sz="3200" b="1" dirty="0"/>
              <a:t>You are glad that we are vigilant for Academic Misconduct</a:t>
            </a:r>
          </a:p>
        </p:txBody>
      </p:sp>
      <p:cxnSp>
        <p:nvCxnSpPr>
          <p:cNvPr id="9" name="Straight Connector 8">
            <a:extLst>
              <a:ext uri="{FF2B5EF4-FFF2-40B4-BE49-F238E27FC236}">
                <a16:creationId xmlns:a16="http://schemas.microsoft.com/office/drawing/2014/main" id="{30D84735-687D-45FF-8128-667D46DF7C4E}"/>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2" name="Picture 1">
            <a:extLst>
              <a:ext uri="{FF2B5EF4-FFF2-40B4-BE49-F238E27FC236}">
                <a16:creationId xmlns:a16="http://schemas.microsoft.com/office/drawing/2014/main" id="{B2516203-51C6-4DC2-BDD2-D34FCC0FC1BE}"/>
              </a:ext>
            </a:extLst>
          </p:cNvPr>
          <p:cNvPicPr>
            <a:picLocks noChangeAspect="1"/>
          </p:cNvPicPr>
          <p:nvPr/>
        </p:nvPicPr>
        <p:blipFill rotWithShape="1">
          <a:blip r:embed="rId2"/>
          <a:srcRect l="2270" t="15567" r="4640" b="12082"/>
          <a:stretch/>
        </p:blipFill>
        <p:spPr>
          <a:xfrm>
            <a:off x="4110407" y="4037847"/>
            <a:ext cx="4822511" cy="2495690"/>
          </a:xfrm>
          <a:prstGeom prst="rect">
            <a:avLst/>
          </a:prstGeom>
        </p:spPr>
      </p:pic>
    </p:spTree>
    <p:extLst>
      <p:ext uri="{BB962C8B-B14F-4D97-AF65-F5344CB8AC3E}">
        <p14:creationId xmlns:p14="http://schemas.microsoft.com/office/powerpoint/2010/main" val="1152781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1FE988-19DF-4B86-AD31-75ADB28501D1}"/>
              </a:ext>
            </a:extLst>
          </p:cNvPr>
          <p:cNvSpPr>
            <a:spLocks noGrp="1"/>
          </p:cNvSpPr>
          <p:nvPr>
            <p:ph type="title"/>
          </p:nvPr>
        </p:nvSpPr>
        <p:spPr>
          <a:xfrm>
            <a:off x="-108520" y="-54768"/>
            <a:ext cx="9433048" cy="819472"/>
          </a:xfrm>
          <a:ln w="38100">
            <a:noFill/>
          </a:ln>
        </p:spPr>
        <p:txBody>
          <a:bodyPr>
            <a:normAutofit/>
          </a:bodyPr>
          <a:lstStyle/>
          <a:p>
            <a:r>
              <a:rPr lang="en-GB" sz="3200" b="1" dirty="0"/>
              <a:t>Forms of Academic Misconduct</a:t>
            </a:r>
          </a:p>
        </p:txBody>
      </p:sp>
      <p:cxnSp>
        <p:nvCxnSpPr>
          <p:cNvPr id="9" name="Straight Connector 8">
            <a:extLst>
              <a:ext uri="{FF2B5EF4-FFF2-40B4-BE49-F238E27FC236}">
                <a16:creationId xmlns:a16="http://schemas.microsoft.com/office/drawing/2014/main" id="{30D84735-687D-45FF-8128-667D46DF7C4E}"/>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Rectangle 5">
            <a:extLst>
              <a:ext uri="{FF2B5EF4-FFF2-40B4-BE49-F238E27FC236}">
                <a16:creationId xmlns:a16="http://schemas.microsoft.com/office/drawing/2014/main" id="{440EA95C-A58F-4672-86EA-B63F87E226BE}"/>
              </a:ext>
            </a:extLst>
          </p:cNvPr>
          <p:cNvSpPr/>
          <p:nvPr/>
        </p:nvSpPr>
        <p:spPr>
          <a:xfrm>
            <a:off x="671594" y="1109478"/>
            <a:ext cx="7872819" cy="4708981"/>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Plagiarism</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Multiple Submission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Falsification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False Citation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dirty="0">
              <a:solidFill>
                <a:prstClr val="black"/>
              </a:solidFill>
              <a:latin typeface="Calibri"/>
            </a:endParaRPr>
          </a:p>
          <a:p>
            <a:pPr marL="457200" lvl="0" indent="-457200">
              <a:buFont typeface="+mj-lt"/>
              <a:buAutoNum type="arabicPeriod"/>
            </a:pPr>
            <a:r>
              <a:rPr lang="en-GB" sz="2000" dirty="0"/>
              <a:t>Misconduct in Exams or Class Tests</a:t>
            </a:r>
          </a:p>
          <a:p>
            <a:pPr marL="228600" lvl="0" indent="-228600">
              <a:buFont typeface="+mj-lt"/>
              <a:buAutoNum type="arabicPeriod"/>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457200" lvl="0" indent="-457200">
              <a:buFont typeface="+mj-lt"/>
              <a:buAutoNum type="arabicPeriod"/>
            </a:pPr>
            <a:r>
              <a:rPr lang="en-GB" sz="2000" dirty="0"/>
              <a:t>Aiding and Abetting</a:t>
            </a:r>
          </a:p>
          <a:p>
            <a:pPr marL="228600" lvl="0" indent="-228600">
              <a:buFont typeface="+mj-lt"/>
              <a:buAutoNum type="arabicPeriod"/>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457200" indent="-457200">
              <a:buFont typeface="+mj-lt"/>
              <a:buAutoNum type="arabicPeriod"/>
            </a:pPr>
            <a:r>
              <a:rPr lang="en-GB" sz="2000" dirty="0"/>
              <a:t>Coercion</a:t>
            </a:r>
          </a:p>
          <a:p>
            <a:pPr marL="228600" indent="-228600">
              <a:buFont typeface="+mj-lt"/>
              <a:buAutoNum type="arabicPeriod"/>
            </a:pPr>
            <a:endParaRPr lang="en-GB" sz="2000" dirty="0"/>
          </a:p>
          <a:p>
            <a:pPr marL="457200" indent="-457200">
              <a:buFont typeface="+mj-lt"/>
              <a:buAutoNum type="arabicPeriod"/>
            </a:pPr>
            <a:r>
              <a:rPr lang="en-GB" sz="2000" dirty="0"/>
              <a:t>Contract cheating</a:t>
            </a:r>
          </a:p>
        </p:txBody>
      </p:sp>
      <p:sp>
        <p:nvSpPr>
          <p:cNvPr id="2" name="TextBox 1">
            <a:extLst>
              <a:ext uri="{FF2B5EF4-FFF2-40B4-BE49-F238E27FC236}">
                <a16:creationId xmlns:a16="http://schemas.microsoft.com/office/drawing/2014/main" id="{0293DA2A-A20E-4C86-915F-CBCA05E87E55}"/>
              </a:ext>
            </a:extLst>
          </p:cNvPr>
          <p:cNvSpPr txBox="1"/>
          <p:nvPr/>
        </p:nvSpPr>
        <p:spPr>
          <a:xfrm>
            <a:off x="3395047" y="5784361"/>
            <a:ext cx="5685579" cy="369332"/>
          </a:xfrm>
          <a:prstGeom prst="rect">
            <a:avLst/>
          </a:prstGeom>
          <a:noFill/>
        </p:spPr>
        <p:txBody>
          <a:bodyPr wrap="square" rtlCol="0">
            <a:spAutoFit/>
          </a:bodyPr>
          <a:lstStyle/>
          <a:p>
            <a:r>
              <a:rPr lang="en-GB" b="1" dirty="0"/>
              <a:t>University of St Andrews, Good Academic Practice Policy</a:t>
            </a:r>
          </a:p>
        </p:txBody>
      </p:sp>
    </p:spTree>
    <p:extLst>
      <p:ext uri="{BB962C8B-B14F-4D97-AF65-F5344CB8AC3E}">
        <p14:creationId xmlns:p14="http://schemas.microsoft.com/office/powerpoint/2010/main" val="312075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1FE988-19DF-4B86-AD31-75ADB28501D1}"/>
              </a:ext>
            </a:extLst>
          </p:cNvPr>
          <p:cNvSpPr>
            <a:spLocks noGrp="1"/>
          </p:cNvSpPr>
          <p:nvPr>
            <p:ph type="title"/>
          </p:nvPr>
        </p:nvSpPr>
        <p:spPr>
          <a:xfrm>
            <a:off x="-108520" y="-54768"/>
            <a:ext cx="9433048" cy="819472"/>
          </a:xfrm>
          <a:ln w="38100">
            <a:noFill/>
          </a:ln>
        </p:spPr>
        <p:txBody>
          <a:bodyPr>
            <a:normAutofit/>
          </a:bodyPr>
          <a:lstStyle/>
          <a:p>
            <a:r>
              <a:rPr lang="en-GB" sz="3200" b="1" dirty="0"/>
              <a:t>Forms of Academic Misconduct</a:t>
            </a:r>
          </a:p>
        </p:txBody>
      </p:sp>
      <p:cxnSp>
        <p:nvCxnSpPr>
          <p:cNvPr id="9" name="Straight Connector 8">
            <a:extLst>
              <a:ext uri="{FF2B5EF4-FFF2-40B4-BE49-F238E27FC236}">
                <a16:creationId xmlns:a16="http://schemas.microsoft.com/office/drawing/2014/main" id="{30D84735-687D-45FF-8128-667D46DF7C4E}"/>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Rectangle 5">
            <a:extLst>
              <a:ext uri="{FF2B5EF4-FFF2-40B4-BE49-F238E27FC236}">
                <a16:creationId xmlns:a16="http://schemas.microsoft.com/office/drawing/2014/main" id="{440EA95C-A58F-4672-86EA-B63F87E226BE}"/>
              </a:ext>
            </a:extLst>
          </p:cNvPr>
          <p:cNvSpPr/>
          <p:nvPr/>
        </p:nvSpPr>
        <p:spPr>
          <a:xfrm>
            <a:off x="328151" y="974333"/>
            <a:ext cx="8487697" cy="5262979"/>
          </a:xfrm>
          <a:prstGeom prst="rect">
            <a:avLst/>
          </a:prstGeom>
        </p:spPr>
        <p:txBody>
          <a:bodyPr wrap="square">
            <a:spAutoFit/>
          </a:bodyPr>
          <a:lstStyle/>
          <a:p>
            <a:pPr marL="342900" indent="-342900">
              <a:buFont typeface="Arial" panose="020B0604020202020204" pitchFamily="34" charset="0"/>
              <a:buChar char="•"/>
            </a:pPr>
            <a:r>
              <a:rPr lang="en-GB" sz="2400" dirty="0"/>
              <a:t>Multiple submission:  the  act  of  submitting  for  assessment  a  piece  of  work  already  (or simultaneously)  submitted  for  assessment.</a:t>
            </a:r>
          </a:p>
          <a:p>
            <a:endParaRPr lang="en-GB" sz="1200" dirty="0"/>
          </a:p>
          <a:p>
            <a:pPr marL="342900" indent="-342900">
              <a:buFont typeface="Arial" panose="020B0604020202020204" pitchFamily="34" charset="0"/>
              <a:buChar char="•"/>
            </a:pPr>
            <a:r>
              <a:rPr lang="en-GB" sz="2400" dirty="0"/>
              <a:t>False citation:  the  citing  of  a  source  for  information,  when  the  source  does  not  contain  that information or when the information cited was not gleaned from that source.</a:t>
            </a:r>
          </a:p>
          <a:p>
            <a:endParaRPr lang="en-GB" sz="1200" dirty="0"/>
          </a:p>
          <a:p>
            <a:pPr marL="342900" indent="-342900">
              <a:buFont typeface="Arial" panose="020B0604020202020204" pitchFamily="34" charset="0"/>
              <a:buChar char="•"/>
            </a:pPr>
            <a:r>
              <a:rPr lang="en-GB" sz="2400" dirty="0"/>
              <a:t>Falsification:  the fabrication or alteration of data.</a:t>
            </a:r>
          </a:p>
          <a:p>
            <a:endParaRPr lang="en-GB" sz="1200" dirty="0"/>
          </a:p>
          <a:p>
            <a:pPr marL="342900" indent="-342900">
              <a:buFont typeface="Arial" panose="020B0604020202020204" pitchFamily="34" charset="0"/>
              <a:buChar char="•"/>
            </a:pPr>
            <a:r>
              <a:rPr lang="en-GB" sz="2400" dirty="0"/>
              <a:t>Aiding and abetting:  any form of assistance with another person’s academic misconduct.</a:t>
            </a:r>
          </a:p>
          <a:p>
            <a:endParaRPr lang="en-GB" sz="1200" dirty="0"/>
          </a:p>
          <a:p>
            <a:pPr marL="342900" indent="-342900">
              <a:buFont typeface="Arial" panose="020B0604020202020204" pitchFamily="34" charset="0"/>
              <a:buChar char="•"/>
            </a:pPr>
            <a:r>
              <a:rPr lang="en-GB" sz="2400" dirty="0"/>
              <a:t>Coercion:  where a student puts pressure on another student or member of staff to act in a particular way, or attempts to do so, with the intention of gaining an academic advantage.</a:t>
            </a:r>
          </a:p>
        </p:txBody>
      </p:sp>
      <p:sp>
        <p:nvSpPr>
          <p:cNvPr id="5" name="TextBox 4">
            <a:extLst>
              <a:ext uri="{FF2B5EF4-FFF2-40B4-BE49-F238E27FC236}">
                <a16:creationId xmlns:a16="http://schemas.microsoft.com/office/drawing/2014/main" id="{12349D31-62F2-4790-855A-27AFF75595AF}"/>
              </a:ext>
            </a:extLst>
          </p:cNvPr>
          <p:cNvSpPr txBox="1"/>
          <p:nvPr/>
        </p:nvSpPr>
        <p:spPr>
          <a:xfrm>
            <a:off x="3612333" y="6361432"/>
            <a:ext cx="5531667" cy="369332"/>
          </a:xfrm>
          <a:prstGeom prst="rect">
            <a:avLst/>
          </a:prstGeom>
          <a:noFill/>
        </p:spPr>
        <p:txBody>
          <a:bodyPr wrap="square" rtlCol="0">
            <a:spAutoFit/>
          </a:bodyPr>
          <a:lstStyle/>
          <a:p>
            <a:r>
              <a:rPr lang="en-GB" b="1" dirty="0"/>
              <a:t>University of St Andrews, Good Academic Practice Policy</a:t>
            </a:r>
          </a:p>
        </p:txBody>
      </p:sp>
    </p:spTree>
    <p:extLst>
      <p:ext uri="{BB962C8B-B14F-4D97-AF65-F5344CB8AC3E}">
        <p14:creationId xmlns:p14="http://schemas.microsoft.com/office/powerpoint/2010/main" val="23450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E10FE-042B-4B78-B743-3E5EF3E23F86}"/>
              </a:ext>
            </a:extLst>
          </p:cNvPr>
          <p:cNvSpPr>
            <a:spLocks noGrp="1"/>
          </p:cNvSpPr>
          <p:nvPr>
            <p:ph idx="1"/>
          </p:nvPr>
        </p:nvSpPr>
        <p:spPr>
          <a:xfrm>
            <a:off x="457200" y="1268361"/>
            <a:ext cx="8229600" cy="4525963"/>
          </a:xfrm>
        </p:spPr>
        <p:txBody>
          <a:bodyPr>
            <a:normAutofit/>
          </a:bodyPr>
          <a:lstStyle/>
          <a:p>
            <a:r>
              <a:rPr lang="en-GB" sz="2800" dirty="0"/>
              <a:t>Plagiarism:  the act of taking another’s ideas and representing them as one’s own.</a:t>
            </a:r>
          </a:p>
          <a:p>
            <a:endParaRPr lang="en-GB" sz="2800" dirty="0"/>
          </a:p>
          <a:p>
            <a:pPr marL="0" indent="0">
              <a:buNone/>
            </a:pPr>
            <a:r>
              <a:rPr lang="en-GB" sz="2800" dirty="0"/>
              <a:t>(Notice – not just “words” but “ideas”</a:t>
            </a:r>
          </a:p>
          <a:p>
            <a:endParaRPr lang="en-GB" sz="2800" dirty="0"/>
          </a:p>
          <a:p>
            <a:r>
              <a:rPr lang="en-GB" sz="2800" dirty="0"/>
              <a:t>A piece of work that contains plagiarised material may be subject to a penalty even if there were no intention to plagiarise.</a:t>
            </a:r>
          </a:p>
          <a:p>
            <a:endParaRPr lang="en-GB" sz="2400" dirty="0"/>
          </a:p>
        </p:txBody>
      </p:sp>
      <p:sp>
        <p:nvSpPr>
          <p:cNvPr id="4" name="Title 1">
            <a:extLst>
              <a:ext uri="{FF2B5EF4-FFF2-40B4-BE49-F238E27FC236}">
                <a16:creationId xmlns:a16="http://schemas.microsoft.com/office/drawing/2014/main" id="{9815BE0D-9C64-403F-9942-654D5E194DD9}"/>
              </a:ext>
            </a:extLst>
          </p:cNvPr>
          <p:cNvSpPr>
            <a:spLocks noGrp="1"/>
          </p:cNvSpPr>
          <p:nvPr>
            <p:ph type="title"/>
          </p:nvPr>
        </p:nvSpPr>
        <p:spPr>
          <a:xfrm>
            <a:off x="-108520" y="-54768"/>
            <a:ext cx="9433048" cy="819472"/>
          </a:xfrm>
          <a:ln w="38100">
            <a:noFill/>
          </a:ln>
        </p:spPr>
        <p:txBody>
          <a:bodyPr>
            <a:normAutofit/>
          </a:bodyPr>
          <a:lstStyle/>
          <a:p>
            <a:r>
              <a:rPr lang="en-GB" sz="3200" b="1" dirty="0"/>
              <a:t>Plagiarism</a:t>
            </a:r>
          </a:p>
        </p:txBody>
      </p:sp>
      <p:cxnSp>
        <p:nvCxnSpPr>
          <p:cNvPr id="5" name="Straight Connector 4">
            <a:extLst>
              <a:ext uri="{FF2B5EF4-FFF2-40B4-BE49-F238E27FC236}">
                <a16:creationId xmlns:a16="http://schemas.microsoft.com/office/drawing/2014/main" id="{640C68CF-7B52-46E1-A0C6-744BB3E35C69}"/>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2525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32" y="1349677"/>
            <a:ext cx="8477578" cy="3143250"/>
          </a:xfrm>
        </p:spPr>
        <p:txBody>
          <a:bodyPr>
            <a:normAutofit fontScale="92500"/>
          </a:bodyPr>
          <a:lstStyle/>
          <a:p>
            <a:pPr marL="0" indent="0">
              <a:spcBef>
                <a:spcPct val="0"/>
              </a:spcBef>
              <a:buNone/>
              <a:defRPr/>
            </a:pPr>
            <a:r>
              <a:rPr lang="en-GB" sz="2000" b="1" dirty="0">
                <a:latin typeface="+mj-lt"/>
              </a:rPr>
              <a:t>Rohde, K. (1982).  Ecology of Marine Parasites. </a:t>
            </a:r>
          </a:p>
          <a:p>
            <a:pPr marL="0" indent="0">
              <a:spcBef>
                <a:spcPct val="0"/>
              </a:spcBef>
              <a:buNone/>
              <a:defRPr/>
            </a:pPr>
            <a:r>
              <a:rPr lang="en-GB" sz="2000" i="1" dirty="0">
                <a:latin typeface="+mj-lt"/>
              </a:rPr>
              <a:t>The incidence of ‘cleaning behaviour’ by marine fish species is a widespread phenomenon in tropical and temperate marine waters.  Cleaning is sometimes initiated by the cleaner animal, sometimes by the host fish (Potts 1968, </a:t>
            </a:r>
            <a:r>
              <a:rPr lang="en-GB" sz="2000" i="1" dirty="0" err="1">
                <a:latin typeface="+mj-lt"/>
              </a:rPr>
              <a:t>Losey</a:t>
            </a:r>
            <a:r>
              <a:rPr lang="en-GB" sz="2000" i="1" dirty="0">
                <a:latin typeface="+mj-lt"/>
              </a:rPr>
              <a:t> 1971).</a:t>
            </a:r>
          </a:p>
          <a:p>
            <a:pPr marL="0" indent="0">
              <a:spcBef>
                <a:spcPct val="0"/>
              </a:spcBef>
              <a:buNone/>
              <a:defRPr/>
            </a:pPr>
            <a:endParaRPr lang="en-GB" sz="2000" dirty="0">
              <a:latin typeface="+mj-lt"/>
            </a:endParaRPr>
          </a:p>
          <a:p>
            <a:pPr>
              <a:spcBef>
                <a:spcPct val="0"/>
              </a:spcBef>
              <a:defRPr/>
            </a:pPr>
            <a:r>
              <a:rPr lang="en-GB" sz="2000" dirty="0">
                <a:latin typeface="+mj-lt"/>
              </a:rPr>
              <a:t>The above sentences are written by Rohde in his own words.  They do not appear in either reference </a:t>
            </a:r>
            <a:r>
              <a:rPr lang="en-GB" sz="2000" i="1" dirty="0">
                <a:latin typeface="+mj-lt"/>
              </a:rPr>
              <a:t>[n</a:t>
            </a:r>
            <a:r>
              <a:rPr lang="en-GB" sz="2000" i="1" dirty="0"/>
              <a:t>either Potts (1968) nor Losey (1971</a:t>
            </a:r>
            <a:r>
              <a:rPr lang="en-GB" sz="2000" i="1" dirty="0" smtClean="0"/>
              <a:t>)].</a:t>
            </a:r>
          </a:p>
          <a:p>
            <a:pPr marL="0" indent="0">
              <a:spcBef>
                <a:spcPct val="0"/>
              </a:spcBef>
              <a:buNone/>
              <a:defRPr/>
            </a:pPr>
            <a:endParaRPr lang="en-GB" sz="2000" dirty="0">
              <a:latin typeface="+mj-lt"/>
            </a:endParaRPr>
          </a:p>
          <a:p>
            <a:pPr>
              <a:spcBef>
                <a:spcPct val="0"/>
              </a:spcBef>
              <a:defRPr/>
            </a:pPr>
            <a:r>
              <a:rPr lang="en-GB" sz="2000" dirty="0">
                <a:latin typeface="+mj-lt"/>
              </a:rPr>
              <a:t>Rohde is synthesising the ideas from two sources but is not claiming intellectual ownership of the idea.  That ownership is attributed to the references.</a:t>
            </a:r>
          </a:p>
        </p:txBody>
      </p:sp>
      <p:pic>
        <p:nvPicPr>
          <p:cNvPr id="4" name="Picture 3"/>
          <p:cNvPicPr>
            <a:picLocks noChangeAspect="1"/>
          </p:cNvPicPr>
          <p:nvPr/>
        </p:nvPicPr>
        <p:blipFill rotWithShape="1">
          <a:blip r:embed="rId2"/>
          <a:srcRect l="6649" t="9641" b="7731"/>
          <a:stretch/>
        </p:blipFill>
        <p:spPr>
          <a:xfrm>
            <a:off x="1777334" y="5078869"/>
            <a:ext cx="2274632" cy="1512168"/>
          </a:xfrm>
          <a:prstGeom prst="rect">
            <a:avLst/>
          </a:prstGeom>
        </p:spPr>
      </p:pic>
      <p:sp>
        <p:nvSpPr>
          <p:cNvPr id="5" name="Rectangle 4"/>
          <p:cNvSpPr/>
          <p:nvPr/>
        </p:nvSpPr>
        <p:spPr>
          <a:xfrm>
            <a:off x="4051966" y="5848473"/>
            <a:ext cx="2106410" cy="323165"/>
          </a:xfrm>
          <a:prstGeom prst="rect">
            <a:avLst/>
          </a:prstGeom>
        </p:spPr>
        <p:txBody>
          <a:bodyPr wrap="none">
            <a:spAutoFit/>
          </a:bodyPr>
          <a:lstStyle/>
          <a:p>
            <a:r>
              <a:rPr lang="en-GB" sz="1500" dirty="0">
                <a:solidFill>
                  <a:srgbClr val="003300"/>
                </a:solidFill>
                <a:cs typeface="+mn-cs"/>
              </a:rPr>
              <a:t>Source: en.wikipedia.org</a:t>
            </a:r>
          </a:p>
        </p:txBody>
      </p:sp>
      <p:sp>
        <p:nvSpPr>
          <p:cNvPr id="6" name="Title 1">
            <a:extLst>
              <a:ext uri="{FF2B5EF4-FFF2-40B4-BE49-F238E27FC236}">
                <a16:creationId xmlns:a16="http://schemas.microsoft.com/office/drawing/2014/main" id="{C01F19B3-6085-4E38-911D-B93ABEA3B1E3}"/>
              </a:ext>
            </a:extLst>
          </p:cNvPr>
          <p:cNvSpPr txBox="1">
            <a:spLocks/>
          </p:cNvSpPr>
          <p:nvPr/>
        </p:nvSpPr>
        <p:spPr>
          <a:xfrm>
            <a:off x="-108520" y="-54768"/>
            <a:ext cx="9433048" cy="819472"/>
          </a:xfrm>
          <a:prstGeom prst="rect">
            <a:avLst/>
          </a:prstGeom>
          <a:ln w="38100">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t>What constitutes Plagiarism? An example</a:t>
            </a:r>
          </a:p>
        </p:txBody>
      </p:sp>
      <p:cxnSp>
        <p:nvCxnSpPr>
          <p:cNvPr id="7" name="Straight Connector 6">
            <a:extLst>
              <a:ext uri="{FF2B5EF4-FFF2-40B4-BE49-F238E27FC236}">
                <a16:creationId xmlns:a16="http://schemas.microsoft.com/office/drawing/2014/main" id="{DF4D18DF-5131-4008-A996-F6ED36C8F1D7}"/>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3508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92" y="939115"/>
            <a:ext cx="6534170" cy="5751396"/>
          </a:xfrm>
        </p:spPr>
        <p:txBody>
          <a:bodyPr>
            <a:normAutofit lnSpcReduction="10000"/>
          </a:bodyPr>
          <a:lstStyle/>
          <a:p>
            <a:pPr marL="0" indent="0">
              <a:spcBef>
                <a:spcPct val="0"/>
              </a:spcBef>
              <a:buNone/>
              <a:defRPr/>
            </a:pPr>
            <a:r>
              <a:rPr lang="en-GB" sz="1800" b="1" i="1" dirty="0">
                <a:latin typeface="+mj-lt"/>
              </a:rPr>
              <a:t>ORIGINAL:</a:t>
            </a:r>
          </a:p>
          <a:p>
            <a:pPr marL="0" indent="0">
              <a:spcBef>
                <a:spcPct val="0"/>
              </a:spcBef>
              <a:buNone/>
              <a:defRPr/>
            </a:pPr>
            <a:r>
              <a:rPr lang="en-GB" sz="1800" b="1" i="1" dirty="0">
                <a:latin typeface="+mj-lt"/>
              </a:rPr>
              <a:t>The incidence of ‘cleaning behaviour’ by marine fish species is a widespread phenomenon in tropical and temperate marine waters</a:t>
            </a:r>
            <a:r>
              <a:rPr lang="en-GB" sz="1800" b="1" dirty="0">
                <a:latin typeface="+mj-lt"/>
              </a:rPr>
              <a:t>. </a:t>
            </a:r>
          </a:p>
          <a:p>
            <a:pPr marL="0" indent="0">
              <a:spcBef>
                <a:spcPct val="0"/>
              </a:spcBef>
              <a:buNone/>
              <a:defRPr/>
            </a:pPr>
            <a:endParaRPr lang="en-GB" sz="1800" b="1" dirty="0">
              <a:latin typeface="+mj-lt"/>
            </a:endParaRPr>
          </a:p>
          <a:p>
            <a:pPr marL="0" indent="0">
              <a:spcBef>
                <a:spcPct val="0"/>
              </a:spcBef>
              <a:buNone/>
              <a:defRPr/>
            </a:pPr>
            <a:r>
              <a:rPr lang="en-GB" sz="1800" b="1" i="1" dirty="0">
                <a:latin typeface="+mj-lt"/>
              </a:rPr>
              <a:t>SOME USES:</a:t>
            </a:r>
            <a:endParaRPr lang="en-GB" sz="1800" b="1" dirty="0">
              <a:latin typeface="+mj-lt"/>
            </a:endParaRPr>
          </a:p>
          <a:p>
            <a:pPr marL="342900" indent="-342900">
              <a:spcBef>
                <a:spcPct val="0"/>
              </a:spcBef>
              <a:buFont typeface="+mj-lt"/>
              <a:buAutoNum type="arabicPeriod"/>
              <a:defRPr/>
            </a:pPr>
            <a:r>
              <a:rPr lang="en-GB" sz="1800" dirty="0">
                <a:latin typeface="+mj-lt"/>
              </a:rPr>
              <a:t>The incidence of ‘cleaning behaviour’ by marine fish species is a widespread phenomenon in tropical and temperate marine waters.			</a:t>
            </a:r>
            <a:endParaRPr lang="en-GB" sz="800" dirty="0">
              <a:latin typeface="+mj-lt"/>
            </a:endParaRPr>
          </a:p>
          <a:p>
            <a:pPr>
              <a:spcBef>
                <a:spcPct val="0"/>
              </a:spcBef>
              <a:buFont typeface="+mj-lt"/>
              <a:buAutoNum type="arabicPeriod"/>
              <a:defRPr/>
            </a:pPr>
            <a:endParaRPr lang="en-GB" sz="1800" dirty="0">
              <a:latin typeface="+mj-lt"/>
            </a:endParaRPr>
          </a:p>
          <a:p>
            <a:pPr>
              <a:spcBef>
                <a:spcPct val="0"/>
              </a:spcBef>
              <a:buFont typeface="+mj-lt"/>
              <a:buAutoNum type="arabicPeriod"/>
              <a:defRPr/>
            </a:pPr>
            <a:r>
              <a:rPr lang="en-GB" sz="1800" dirty="0">
                <a:latin typeface="+mj-lt"/>
              </a:rPr>
              <a:t>“The incidence of ‘cleaning behaviour’ by marine fish species is a widespread phenomenon in tropical and temperate marine waters”.			</a:t>
            </a:r>
            <a:endParaRPr lang="en-GB" sz="800" dirty="0">
              <a:latin typeface="+mj-lt"/>
            </a:endParaRPr>
          </a:p>
          <a:p>
            <a:pPr marL="342900" indent="-342900">
              <a:spcBef>
                <a:spcPct val="0"/>
              </a:spcBef>
              <a:buFont typeface="+mj-lt"/>
              <a:buAutoNum type="arabicPeriod"/>
              <a:defRPr/>
            </a:pPr>
            <a:endParaRPr lang="en-GB" sz="1800" dirty="0">
              <a:latin typeface="+mj-lt"/>
            </a:endParaRPr>
          </a:p>
          <a:p>
            <a:pPr marL="342900" indent="-342900">
              <a:spcBef>
                <a:spcPct val="0"/>
              </a:spcBef>
              <a:buFont typeface="+mj-lt"/>
              <a:buAutoNum type="arabicPeriod"/>
              <a:defRPr/>
            </a:pPr>
            <a:r>
              <a:rPr lang="en-GB" sz="1800" dirty="0">
                <a:latin typeface="+mj-lt"/>
              </a:rPr>
              <a:t>“The incidence of ‘cleaning behaviour’ by marine fish species is a widespread phenomenon in tropical and temperate marine waters” (Rohde 1982).		</a:t>
            </a:r>
            <a:endParaRPr lang="en-GB" sz="800" dirty="0">
              <a:latin typeface="+mj-lt"/>
            </a:endParaRPr>
          </a:p>
          <a:p>
            <a:pPr marL="342900" indent="-342900">
              <a:spcBef>
                <a:spcPct val="0"/>
              </a:spcBef>
              <a:buFont typeface="+mj-lt"/>
              <a:buAutoNum type="arabicPeriod"/>
              <a:defRPr/>
            </a:pPr>
            <a:endParaRPr lang="en-GB" sz="1800" dirty="0">
              <a:latin typeface="+mj-lt"/>
            </a:endParaRPr>
          </a:p>
          <a:p>
            <a:pPr marL="342900" indent="-342900">
              <a:spcBef>
                <a:spcPct val="0"/>
              </a:spcBef>
              <a:buFont typeface="+mj-lt"/>
              <a:buAutoNum type="arabicPeriod"/>
              <a:defRPr/>
            </a:pPr>
            <a:r>
              <a:rPr lang="en-GB" sz="1800" dirty="0">
                <a:latin typeface="+mj-lt"/>
              </a:rPr>
              <a:t>The occurrence of cleaning behaviour and host specificity amongst a range of species of marine fish is discussed in detail by Rohde (1982).		</a:t>
            </a:r>
            <a:endParaRPr lang="en-GB" sz="1800" b="1" dirty="0">
              <a:solidFill>
                <a:srgbClr val="FF0000"/>
              </a:solidFill>
              <a:latin typeface="+mj-lt"/>
            </a:endParaRPr>
          </a:p>
        </p:txBody>
      </p:sp>
      <p:pic>
        <p:nvPicPr>
          <p:cNvPr id="4" name="Picture 3" descr="https://upload.wikimedia.org/wikipedia/commons/9/9a/Arothron_hispidus_is_being_cleaned_by_Hawaiian_cleaner_wrasses,_Labroides_phthirophagus_1.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4204" y="2006284"/>
            <a:ext cx="2480829" cy="2092469"/>
          </a:xfrm>
          <a:prstGeom prst="rect">
            <a:avLst/>
          </a:prstGeom>
          <a:noFill/>
          <a:ln>
            <a:noFill/>
          </a:ln>
        </p:spPr>
      </p:pic>
      <p:sp>
        <p:nvSpPr>
          <p:cNvPr id="5" name="Rectangle 4"/>
          <p:cNvSpPr/>
          <p:nvPr/>
        </p:nvSpPr>
        <p:spPr>
          <a:xfrm>
            <a:off x="6624204" y="4098753"/>
            <a:ext cx="2106410" cy="323165"/>
          </a:xfrm>
          <a:prstGeom prst="rect">
            <a:avLst/>
          </a:prstGeom>
        </p:spPr>
        <p:txBody>
          <a:bodyPr wrap="none">
            <a:spAutoFit/>
          </a:bodyPr>
          <a:lstStyle/>
          <a:p>
            <a:r>
              <a:rPr lang="en-GB" sz="1500" dirty="0">
                <a:solidFill>
                  <a:srgbClr val="003300"/>
                </a:solidFill>
                <a:cs typeface="+mn-cs"/>
              </a:rPr>
              <a:t>Source: en.wikipedia.org</a:t>
            </a:r>
          </a:p>
        </p:txBody>
      </p:sp>
      <p:sp>
        <p:nvSpPr>
          <p:cNvPr id="6" name="Title 1">
            <a:extLst>
              <a:ext uri="{FF2B5EF4-FFF2-40B4-BE49-F238E27FC236}">
                <a16:creationId xmlns:a16="http://schemas.microsoft.com/office/drawing/2014/main" id="{EACA0EDC-EB6F-46B3-B318-D0A3FA38287D}"/>
              </a:ext>
            </a:extLst>
          </p:cNvPr>
          <p:cNvSpPr>
            <a:spLocks noGrp="1"/>
          </p:cNvSpPr>
          <p:nvPr>
            <p:ph type="title"/>
          </p:nvPr>
        </p:nvSpPr>
        <p:spPr>
          <a:xfrm>
            <a:off x="-108520" y="-54768"/>
            <a:ext cx="9433048" cy="819472"/>
          </a:xfrm>
          <a:ln w="38100">
            <a:noFill/>
          </a:ln>
        </p:spPr>
        <p:txBody>
          <a:bodyPr>
            <a:normAutofit/>
          </a:bodyPr>
          <a:lstStyle/>
          <a:p>
            <a:r>
              <a:rPr lang="en-GB" sz="3200" b="1" dirty="0"/>
              <a:t>What constitutes Plagiarism? Some examples:</a:t>
            </a:r>
          </a:p>
        </p:txBody>
      </p:sp>
      <p:cxnSp>
        <p:nvCxnSpPr>
          <p:cNvPr id="7" name="Straight Connector 6">
            <a:extLst>
              <a:ext uri="{FF2B5EF4-FFF2-40B4-BE49-F238E27FC236}">
                <a16:creationId xmlns:a16="http://schemas.microsoft.com/office/drawing/2014/main" id="{9CAFFD44-D872-445B-B793-22BDF5832C2C}"/>
              </a:ext>
            </a:extLst>
          </p:cNvPr>
          <p:cNvCxnSpPr/>
          <p:nvPr/>
        </p:nvCxnSpPr>
        <p:spPr>
          <a:xfrm>
            <a:off x="0" y="620688"/>
            <a:ext cx="91440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895B9379-C70C-479D-A807-96D28958DEF2}"/>
              </a:ext>
            </a:extLst>
          </p:cNvPr>
          <p:cNvSpPr txBox="1"/>
          <p:nvPr/>
        </p:nvSpPr>
        <p:spPr>
          <a:xfrm>
            <a:off x="3956365" y="2951778"/>
            <a:ext cx="1460681" cy="369332"/>
          </a:xfrm>
          <a:prstGeom prst="rect">
            <a:avLst/>
          </a:prstGeom>
          <a:noFill/>
        </p:spPr>
        <p:txBody>
          <a:bodyPr wrap="square" rtlCol="0">
            <a:spAutoFit/>
          </a:bodyPr>
          <a:lstStyle/>
          <a:p>
            <a:r>
              <a:rPr lang="en-GB" b="1" dirty="0">
                <a:solidFill>
                  <a:srgbClr val="FF0000"/>
                </a:solidFill>
              </a:rPr>
              <a:t>Misconduct</a:t>
            </a:r>
          </a:p>
        </p:txBody>
      </p:sp>
      <p:sp>
        <p:nvSpPr>
          <p:cNvPr id="8" name="TextBox 7">
            <a:extLst>
              <a:ext uri="{FF2B5EF4-FFF2-40B4-BE49-F238E27FC236}">
                <a16:creationId xmlns:a16="http://schemas.microsoft.com/office/drawing/2014/main" id="{628580E7-35A0-4BF1-82D7-2565845B1A44}"/>
              </a:ext>
            </a:extLst>
          </p:cNvPr>
          <p:cNvSpPr txBox="1"/>
          <p:nvPr/>
        </p:nvSpPr>
        <p:spPr>
          <a:xfrm>
            <a:off x="3956364" y="3966691"/>
            <a:ext cx="1460681" cy="369332"/>
          </a:xfrm>
          <a:prstGeom prst="rect">
            <a:avLst/>
          </a:prstGeom>
          <a:noFill/>
        </p:spPr>
        <p:txBody>
          <a:bodyPr wrap="square" rtlCol="0">
            <a:spAutoFit/>
          </a:bodyPr>
          <a:lstStyle/>
          <a:p>
            <a:r>
              <a:rPr lang="en-GB" b="1" dirty="0">
                <a:solidFill>
                  <a:srgbClr val="FF0000"/>
                </a:solidFill>
              </a:rPr>
              <a:t>Misconduct</a:t>
            </a:r>
          </a:p>
        </p:txBody>
      </p:sp>
      <p:sp>
        <p:nvSpPr>
          <p:cNvPr id="9" name="TextBox 8">
            <a:extLst>
              <a:ext uri="{FF2B5EF4-FFF2-40B4-BE49-F238E27FC236}">
                <a16:creationId xmlns:a16="http://schemas.microsoft.com/office/drawing/2014/main" id="{B74C09D5-494D-4EB6-9286-8229EA23F89D}"/>
              </a:ext>
            </a:extLst>
          </p:cNvPr>
          <p:cNvSpPr txBox="1"/>
          <p:nvPr/>
        </p:nvSpPr>
        <p:spPr>
          <a:xfrm>
            <a:off x="3956363" y="4975786"/>
            <a:ext cx="1460681" cy="369332"/>
          </a:xfrm>
          <a:prstGeom prst="rect">
            <a:avLst/>
          </a:prstGeom>
          <a:noFill/>
        </p:spPr>
        <p:txBody>
          <a:bodyPr wrap="square" rtlCol="0">
            <a:spAutoFit/>
          </a:bodyPr>
          <a:lstStyle/>
          <a:p>
            <a:r>
              <a:rPr lang="en-GB" b="1" dirty="0">
                <a:solidFill>
                  <a:srgbClr val="FF0000"/>
                </a:solidFill>
              </a:rPr>
              <a:t>Poor Practice</a:t>
            </a:r>
          </a:p>
        </p:txBody>
      </p:sp>
      <p:sp>
        <p:nvSpPr>
          <p:cNvPr id="10" name="TextBox 9">
            <a:extLst>
              <a:ext uri="{FF2B5EF4-FFF2-40B4-BE49-F238E27FC236}">
                <a16:creationId xmlns:a16="http://schemas.microsoft.com/office/drawing/2014/main" id="{C916CC2D-2140-488A-8EEA-B19649ED8B05}"/>
              </a:ext>
            </a:extLst>
          </p:cNvPr>
          <p:cNvSpPr txBox="1"/>
          <p:nvPr/>
        </p:nvSpPr>
        <p:spPr>
          <a:xfrm>
            <a:off x="3956363" y="6065482"/>
            <a:ext cx="1557197" cy="369332"/>
          </a:xfrm>
          <a:prstGeom prst="rect">
            <a:avLst/>
          </a:prstGeom>
          <a:noFill/>
        </p:spPr>
        <p:txBody>
          <a:bodyPr wrap="square" rtlCol="0">
            <a:spAutoFit/>
          </a:bodyPr>
          <a:lstStyle/>
          <a:p>
            <a:r>
              <a:rPr lang="en-GB" b="1" dirty="0">
                <a:solidFill>
                  <a:srgbClr val="FF0000"/>
                </a:solidFill>
              </a:rPr>
              <a:t>Good Practice</a:t>
            </a:r>
          </a:p>
        </p:txBody>
      </p:sp>
      <p:sp>
        <p:nvSpPr>
          <p:cNvPr id="11" name="TextBox 10">
            <a:extLst>
              <a:ext uri="{FF2B5EF4-FFF2-40B4-BE49-F238E27FC236}">
                <a16:creationId xmlns:a16="http://schemas.microsoft.com/office/drawing/2014/main" id="{980050A5-1C2C-2D46-87CC-3E5AD4CCB881}"/>
              </a:ext>
            </a:extLst>
          </p:cNvPr>
          <p:cNvSpPr txBox="1"/>
          <p:nvPr/>
        </p:nvSpPr>
        <p:spPr>
          <a:xfrm>
            <a:off x="7077554" y="4975786"/>
            <a:ext cx="1653060" cy="1384995"/>
          </a:xfrm>
          <a:prstGeom prst="rect">
            <a:avLst/>
          </a:prstGeom>
          <a:noFill/>
        </p:spPr>
        <p:txBody>
          <a:bodyPr wrap="square" rtlCol="0">
            <a:spAutoFit/>
          </a:bodyPr>
          <a:lstStyle/>
          <a:p>
            <a:r>
              <a:rPr lang="en-GB" sz="2800" b="1" dirty="0">
                <a:solidFill>
                  <a:srgbClr val="FF0000"/>
                </a:solidFill>
              </a:rPr>
              <a:t>Proper citation is essential</a:t>
            </a:r>
          </a:p>
        </p:txBody>
      </p:sp>
    </p:spTree>
    <p:extLst>
      <p:ext uri="{BB962C8B-B14F-4D97-AF65-F5344CB8AC3E}">
        <p14:creationId xmlns:p14="http://schemas.microsoft.com/office/powerpoint/2010/main" val="11614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18966</TotalTime>
  <Words>2201</Words>
  <Application>Microsoft Office PowerPoint</Application>
  <PresentationFormat>On-screen Show (4:3)</PresentationFormat>
  <Paragraphs>216</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Mincho</vt:lpstr>
      <vt:lpstr>Arial</vt:lpstr>
      <vt:lpstr>Calibri</vt:lpstr>
      <vt:lpstr>ＭＳ Ｐゴシック</vt:lpstr>
      <vt:lpstr>Times New Roman</vt:lpstr>
      <vt:lpstr>1_Office Theme</vt:lpstr>
      <vt:lpstr>Good Academic Practice </vt:lpstr>
      <vt:lpstr>Objectives of this Lecture</vt:lpstr>
      <vt:lpstr>Avoiding Academic Misconduct is important</vt:lpstr>
      <vt:lpstr>You are glad that we are vigilant for Academic Misconduct</vt:lpstr>
      <vt:lpstr>Forms of Academic Misconduct</vt:lpstr>
      <vt:lpstr>Forms of Academic Misconduct</vt:lpstr>
      <vt:lpstr>Plagiarism</vt:lpstr>
      <vt:lpstr>PowerPoint Presentation</vt:lpstr>
      <vt:lpstr>What constitutes Plagiarism? Some examples:</vt:lpstr>
      <vt:lpstr>Avoiding plagiarism</vt:lpstr>
      <vt:lpstr>Avoiding plagiarism</vt:lpstr>
      <vt:lpstr>Cheating in exams or class test</vt:lpstr>
      <vt:lpstr>Cheating in exams – working from home</vt:lpstr>
      <vt:lpstr>Cheating in exams – working from home</vt:lpstr>
      <vt:lpstr>Contract cheating</vt:lpstr>
      <vt:lpstr>Contract cheating</vt:lpstr>
      <vt:lpstr>Contract cheating</vt:lpstr>
      <vt:lpstr>PowerPoint Presentation</vt:lpstr>
      <vt:lpstr>PowerPoint Presentation</vt:lpstr>
      <vt:lpstr>PowerPoint Presentation</vt:lpstr>
      <vt:lpstr>PowerPoint Presentation</vt:lpstr>
      <vt:lpstr>What happens if Misconduct Occurs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Academic Practice</dc:title>
  <dc:creator>Gerald Prescott</dc:creator>
  <cp:lastModifiedBy>Graeme Ruxton</cp:lastModifiedBy>
  <cp:revision>55</cp:revision>
  <dcterms:created xsi:type="dcterms:W3CDTF">2019-09-19T10:20:25Z</dcterms:created>
  <dcterms:modified xsi:type="dcterms:W3CDTF">2021-08-23T12:39:18Z</dcterms:modified>
</cp:coreProperties>
</file>